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embeddedFontLst>
    <p:embeddedFont>
      <p:font typeface="Cormorant Garamond" panose="020B0604020202020204" charset="0"/>
      <p:regular r:id="rId20"/>
      <p:bold r:id="rId21"/>
      <p:italic r:id="rId22"/>
      <p:boldItalic r:id="rId23"/>
    </p:embeddedFont>
    <p:embeddedFont>
      <p:font typeface="Inter" panose="020B0604020202020204" charset="0"/>
      <p:regular r:id="rId24"/>
      <p:bold r:id="rId25"/>
      <p:italic r:id="rId26"/>
      <p:boldItalic r:id="rId27"/>
    </p:embeddedFont>
    <p:embeddedFont>
      <p:font typeface="Lato" panose="020F0502020204030204" pitchFamily="34" charset="0"/>
      <p:regular r:id="rId28"/>
      <p:bold r:id="rId29"/>
      <p:italic r:id="rId30"/>
      <p:boldItalic r:id="rId31"/>
    </p:embeddedFont>
    <p:embeddedFont>
      <p:font typeface="Montserrat" panose="020F0502020204030204" pitchFamily="2" charset="0"/>
      <p:regular r:id="rId32"/>
      <p:bold r:id="rId33"/>
      <p:italic r:id="rId34"/>
      <p:boldItalic r:id="rId35"/>
    </p:embeddedFont>
    <p:embeddedFont>
      <p:font typeface="Nunito" pitchFamily="2" charset="0"/>
      <p:regular r:id="rId36"/>
      <p:bold r:id="rId37"/>
      <p:italic r:id="rId38"/>
      <p:boldItalic r:id="rId39"/>
    </p:embeddedFont>
    <p:embeddedFont>
      <p:font typeface="Open Sans" panose="020F0502020204030204" pitchFamily="34" charset="0"/>
      <p:regular r:id="rId40"/>
      <p:bold r:id="rId41"/>
      <p:italic r:id="rId42"/>
      <p:boldItalic r:id="rId43"/>
    </p:embeddedFont>
    <p:embeddedFont>
      <p:font typeface="Poppins" panose="020B0502040204020203" pitchFamily="2" charset="0"/>
      <p:regular r:id="rId44"/>
      <p:bold r:id="rId45"/>
      <p:italic r:id="rId46"/>
      <p:boldItalic r:id="rId47"/>
    </p:embeddedFont>
    <p:embeddedFont>
      <p:font typeface="Proxima Nova" panose="020B0604020202020204" charset="0"/>
      <p:regular r:id="rId48"/>
      <p:bold r:id="rId49"/>
      <p:italic r:id="rId50"/>
      <p:boldItalic r:id="rId51"/>
    </p:embeddedFont>
    <p:embeddedFont>
      <p:font typeface="Roboto" panose="020F0502020204030204" pitchFamily="2" charset="0"/>
      <p:regular r:id="rId52"/>
      <p:bold r:id="rId53"/>
      <p:italic r:id="rId54"/>
      <p:boldItalic r:id="rId55"/>
    </p:embeddedFont>
    <p:embeddedFont>
      <p:font typeface="Space Grotesk"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font" Target="fonts/font3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font" Target="fonts/font3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notesMaster" Target="notesMasters/notesMaster1.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font" Target="fonts/font37.fntdata"/><Relationship Id="rId8" Type="http://schemas.openxmlformats.org/officeDocument/2006/relationships/slide" Target="slides/slide7.xml"/><Relationship Id="rId51" Type="http://schemas.openxmlformats.org/officeDocument/2006/relationships/font" Target="fonts/font3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59"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font" Target="fonts/font38.fntdata"/><Relationship Id="rId10" Type="http://schemas.openxmlformats.org/officeDocument/2006/relationships/slide" Target="slides/slide9.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font" Target="fonts/font3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Today, I am excited to present MedRAG, a groundbreaking hybrid retrieval-augmented generation system designed specifically for the healthcare domain. As we navigate the complexities of AI in healthcare, it is crucial to develop innovative approaches that not only enhance AI capabilities but also ensure that these advancements are applicable and beneficial in real-world medical contexts.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results from the full MedRAG implementation demonstrate a significant improvement in performance, with an average score of 4.02 out of 5. Notably, completeness reached a perfect score of 5.0, indicating that the responses generated are now comprehensive and well-rounded. The quality of responses has also improved, becoming more structured and analytical, which enhances their overall usefulness for research purposes.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When comparing the performance of baseline RAG to MedRAG, we observe a notable improvement in quality scores, with MedRAG achieving an average of 4.02. However, this enhancement comes at the cost of increased latency, with MedRAG's response time rising to approximately 31.7 seconds. This trade-off highlights MedRAG's design philosophy, which prioritizes depth and comprehensiveness over raw speed, making it particularly well-suited for research intelligence applications.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Medical Validator Agent plays a crucial role in ensuring that MedRAG operates within ethical boundaries. It actively prevents the generation of diagnostic claims or medical advice, thereby safeguarding patient safety. Additionally, it enforces the inclusion of appropriate disclaimers in generated content, maintaining transparency. With an average safety score of 0.71 out of 1.0, this component demonstrates robust adherence to safety protocols, ensuring responsible AI deployment in sensitive healthcare contexts.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While MedRAG shows promise, it is essential to acknowledge its current limitations. The evaluation was based on a relatively small set of questions, which may not fully capture the system's capabilities. Additionally, some complex responses displayed moderate coherence and insightfulness, indicating areas for improvement. The high latency associated with multi-stage processing, particularly for intricate queries, poses challenges that need to be addressed to enhance user experience.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Looking ahead, there are several exciting avenues for enhancing MedRAG's capabilities. We plan to integrate multimodal RAG, allowing for the inclusion of diverse data types such as images and tables, which will enrich the context of responses. Additionally, developing adaptive latency control mechanisms will enable the system to adjust processing speed based on query complexity. Implementing confidence and trust scoring metrics will further enhance user trust, while ongoing improvements in reasoning and coherence will address current limitations.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In conclusion, MedRAG represents a significant advancement in the application of AI within healthcare research. By addressing the limitations of traditional LLMs and providing a robust hybrid retrieval-augmented generation solution, MedRAG ensures that researchers have access to timely, relevant, and safe insights. Thank you for your attention, and I look forward to discussing the future of AI in healthcare research.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healthcare landscape is characterized by rapid advancements and continuous research, which poses significant challenges for traditional LLMs. These models often operate with static knowledge cutoffs, leading to outdated information that can jeopardize patient safety. Moreover, the computational burden of frequent retraining makes it impractical to maintain an up-to-date AI system. MedRAG aims to address these limitations by providing grounded, safe, and current research answers without the need for constant model updates.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At the heart of MedRAG is the concept of Retrieval-Augmented Generation, which fundamentally transforms how AI systems interact with knowledge. By retrieving relevant documents from a dynamic knowledge base and injecting this evidence into the LLM's prompt, we can generate responses that are not only accurate but also grounded in the latest research. This mechanism effectively reduces the incidence of hallucination, ensuring that the information provided is both reliable and relevant.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While Retrieval-Augmented Generation holds promise, naive implementations often fall short in the context of healthcare research. They tend to produce shallow and repetitive answers, lacking the sophisticated structure and coherent reasoning necessary for addressing complex medical inquiries. This insufficiency highlights the need for a more advanced approach that can meet the demands of healthcare research intelligence.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MedRAG's design philosophy revolves around creating a hybrid retrieval-augmented generation system that is both modular and efficient. By employing a multi-stage pipeline, we can specialize each component to perform distinct roles, ultimately achieving a balance between accuracy, completeness, and safety. This approach allows us to chain smaller models together, enhancing performance while optimizing resource utilization.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architecture of MedRAG is designed to facilitate a seamless flow of information through a detailed pipeline. The FAISS Retriever efficiently retrieves relevant documents, which are then synthesized by the Flan-T5 model. The Gemma-2B enhancement model processes this information to generate structured responses, while the Medical Validator Agent ensures that all outputs adhere to safety protocols and ethical guidelines. This multi-faceted approach enhances the overall quality and reliability of the generated insights.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construction of the knowledge base is a critical aspect of MedRAG's functionality. It consists of a comprehensive dataset of approximately 100,000 AI and healthcare research papers, focusing on the most recent literature. By aggregating data from multiple open-access sources, we ensure a rich and diverse knowledge base. The documents are embedded using MiniLM, creating 384-dimensional vectors, and indexed with FAISS for efficient retrieval, allowing us to quickly access relevant information.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To evaluate the effectiveness of MedRAG, we designed an experimental setup that included five carefully selected representative questions across various categories. The scoring criteria were based on a 1 to 5 scale, assessing key aspects such as relevance, accuracy, completeness, coherence, and insightfulness. This exploratory evaluation provides valuable insights into the system's performance and highlights areas for potential enhancement.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baseline RAG results reveal an average performance score of 3.27 out of 5, indicating a moderate level of effectiveness. The system demonstrated a relatively fast response time of approximately 1.7 seconds, which is commendable. However, despite high accuracy in factual recall, there were significant deficiencies in completeness and coherence, which limited the overall utility of the generated responses.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TextBox 1">
            <a:extLst>
              <a:ext uri="{FF2B5EF4-FFF2-40B4-BE49-F238E27FC236}">
                <a16:creationId xmlns:a16="http://schemas.microsoft.com/office/drawing/2014/main" id="{D667A618-5FA5-AB56-0E45-150CEECEAD56}"/>
              </a:ext>
            </a:extLst>
          </p:cNvPr>
          <p:cNvSpPr txBox="1"/>
          <p:nvPr userDrawn="1"/>
        </p:nvSpPr>
        <p:spPr>
          <a:xfrm>
            <a:off x="1762268" y="1890272"/>
            <a:ext cx="532518" cy="523220"/>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Text</a:t>
            </a:r>
          </a:p>
          <a:p>
            <a:endParaRPr lang="en-US" dirty="0"/>
          </a:p>
        </p:txBody>
      </p:sp>
      <p:sp>
        <p:nvSpPr>
          <p:cNvPr id="3" name="TextBox 2">
            <a:extLst>
              <a:ext uri="{FF2B5EF4-FFF2-40B4-BE49-F238E27FC236}">
                <a16:creationId xmlns:a16="http://schemas.microsoft.com/office/drawing/2014/main" id="{086532EB-0FD3-3636-3F94-A50F6ADC8AE6}"/>
              </a:ext>
            </a:extLst>
          </p:cNvPr>
          <p:cNvSpPr txBox="1"/>
          <p:nvPr userDrawn="1"/>
        </p:nvSpPr>
        <p:spPr>
          <a:xfrm>
            <a:off x="2296246" y="1890272"/>
            <a:ext cx="561372" cy="523220"/>
          </a:xfrm>
          <a:prstGeom prst="rect">
            <a:avLst/>
          </a:prstGeom>
          <a:noFill/>
        </p:spPr>
        <p:txBody>
          <a:bodyPr wrap="none" rtlCol="0">
            <a:spAutoFit/>
          </a:bodyPr>
          <a:lstStyle/>
          <a:p>
            <a:r>
              <a:rPr lang="en-US">
                <a:latin typeface="Inter" panose="02000503000000020004" pitchFamily="2" charset="0"/>
                <a:ea typeface="Inter" panose="02000503000000020004" pitchFamily="2" charset="0"/>
                <a:cs typeface="Inter" panose="02000503000000020004" pitchFamily="2" charset="0"/>
              </a:rPr>
              <a:t>Text</a:t>
            </a:r>
            <a:endParaRPr lang="en-US" dirty="0">
              <a:latin typeface="Inter" panose="02000503000000020004" pitchFamily="2" charset="0"/>
              <a:ea typeface="Inter" panose="02000503000000020004" pitchFamily="2" charset="0"/>
              <a:cs typeface="Inter" panose="02000503000000020004" pitchFamily="2" charset="0"/>
            </a:endParaRPr>
          </a:p>
          <a:p>
            <a:endParaRPr lang="en-US" dirty="0"/>
          </a:p>
        </p:txBody>
      </p:sp>
      <p:sp>
        <p:nvSpPr>
          <p:cNvPr id="4" name="TextBox 3">
            <a:extLst>
              <a:ext uri="{FF2B5EF4-FFF2-40B4-BE49-F238E27FC236}">
                <a16:creationId xmlns:a16="http://schemas.microsoft.com/office/drawing/2014/main" id="{70E1398A-7BF3-0293-4655-A882AF11AB2C}"/>
              </a:ext>
            </a:extLst>
          </p:cNvPr>
          <p:cNvSpPr txBox="1"/>
          <p:nvPr userDrawn="1"/>
        </p:nvSpPr>
        <p:spPr>
          <a:xfrm>
            <a:off x="2860539" y="1890272"/>
            <a:ext cx="620327" cy="523220"/>
          </a:xfrm>
          <a:prstGeom prst="rect">
            <a:avLst/>
          </a:prstGeom>
          <a:noFill/>
        </p:spPr>
        <p:txBody>
          <a:bodyPr wrap="square" rtlCol="0">
            <a:spAutoFit/>
          </a:bodyPr>
          <a:lstStyle/>
          <a:p>
            <a:r>
              <a:rPr lang="en-US" dirty="0">
                <a:latin typeface="Montserrat" pitchFamily="2" charset="77"/>
                <a:ea typeface="Roboto" panose="02000000000000000000" pitchFamily="2" charset="0"/>
                <a:cs typeface="Roboto" panose="02000000000000000000" pitchFamily="2" charset="0"/>
              </a:rPr>
              <a:t>Text</a:t>
            </a:r>
          </a:p>
          <a:p>
            <a:endParaRPr lang="en-US" dirty="0"/>
          </a:p>
        </p:txBody>
      </p:sp>
      <p:sp>
        <p:nvSpPr>
          <p:cNvPr id="5" name="TextBox 4">
            <a:extLst>
              <a:ext uri="{FF2B5EF4-FFF2-40B4-BE49-F238E27FC236}">
                <a16:creationId xmlns:a16="http://schemas.microsoft.com/office/drawing/2014/main" id="{C8F3826A-6CAC-DE94-59F6-2B3F53E0FD30}"/>
              </a:ext>
            </a:extLst>
          </p:cNvPr>
          <p:cNvSpPr txBox="1"/>
          <p:nvPr userDrawn="1"/>
        </p:nvSpPr>
        <p:spPr>
          <a:xfrm>
            <a:off x="3424834" y="1890272"/>
            <a:ext cx="561372" cy="523220"/>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Text</a:t>
            </a:r>
          </a:p>
          <a:p>
            <a:endParaRPr lang="en-US" dirty="0">
              <a:latin typeface=""/>
            </a:endParaRPr>
          </a:p>
        </p:txBody>
      </p:sp>
      <p:sp>
        <p:nvSpPr>
          <p:cNvPr id="6" name="TextBox 5">
            <a:extLst>
              <a:ext uri="{FF2B5EF4-FFF2-40B4-BE49-F238E27FC236}">
                <a16:creationId xmlns:a16="http://schemas.microsoft.com/office/drawing/2014/main" id="{F8AA2E66-0C26-BD53-4D39-1C27CC72D57C}"/>
              </a:ext>
            </a:extLst>
          </p:cNvPr>
          <p:cNvSpPr txBox="1"/>
          <p:nvPr userDrawn="1"/>
        </p:nvSpPr>
        <p:spPr>
          <a:xfrm>
            <a:off x="3888270" y="1913324"/>
            <a:ext cx="998775" cy="523220"/>
          </a:xfrm>
          <a:prstGeom prst="rect">
            <a:avLst/>
          </a:prstGeom>
          <a:noFill/>
        </p:spPr>
        <p:txBody>
          <a:bodyPr wrap="square" rtlCol="0">
            <a:spAutoFit/>
          </a:bodyPr>
          <a:lstStyle/>
          <a:p>
            <a:r>
              <a:rPr lang="en-US" dirty="0">
                <a:latin typeface="Poppins" pitchFamily="2" charset="77"/>
                <a:ea typeface="Roboto" panose="02000000000000000000" pitchFamily="2" charset="0"/>
                <a:cs typeface="Poppins" pitchFamily="2" charset="77"/>
              </a:rPr>
              <a:t>Text</a:t>
            </a:r>
          </a:p>
          <a:p>
            <a:endParaRPr lang="en-US" dirty="0">
              <a:latin typeface="Poppins" pitchFamily="2" charset="77"/>
              <a:cs typeface="Poppins" pitchFamily="2" charset="77"/>
            </a:endParaRPr>
          </a:p>
        </p:txBody>
      </p:sp>
      <p:sp>
        <p:nvSpPr>
          <p:cNvPr id="7" name="TextBox 6">
            <a:extLst>
              <a:ext uri="{FF2B5EF4-FFF2-40B4-BE49-F238E27FC236}">
                <a16:creationId xmlns:a16="http://schemas.microsoft.com/office/drawing/2014/main" id="{645BC7B1-10FA-3A71-F260-124B8664D777}"/>
              </a:ext>
            </a:extLst>
          </p:cNvPr>
          <p:cNvSpPr txBox="1"/>
          <p:nvPr userDrawn="1"/>
        </p:nvSpPr>
        <p:spPr>
          <a:xfrm>
            <a:off x="4387657" y="1890272"/>
            <a:ext cx="998775" cy="523220"/>
          </a:xfrm>
          <a:prstGeom prst="rect">
            <a:avLst/>
          </a:prstGeom>
          <a:noFill/>
        </p:spPr>
        <p:txBody>
          <a:bodyPr wrap="square" rtlCol="0">
            <a:spAutoFit/>
          </a:bodyPr>
          <a:lstStyle/>
          <a:p>
            <a:r>
              <a:rPr lang="en-US" dirty="0">
                <a:latin typeface="Open Sans" pitchFamily="2" charset="0"/>
                <a:ea typeface="Open Sans" pitchFamily="2" charset="0"/>
                <a:cs typeface="Open Sans" pitchFamily="2" charset="0"/>
              </a:rPr>
              <a:t>Text</a:t>
            </a:r>
          </a:p>
          <a:p>
            <a:endParaRPr lang="en-US" dirty="0">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C21C04BF-49BE-977F-08A4-0498187B4E41}"/>
              </a:ext>
            </a:extLst>
          </p:cNvPr>
          <p:cNvSpPr txBox="1"/>
          <p:nvPr userDrawn="1"/>
        </p:nvSpPr>
        <p:spPr>
          <a:xfrm>
            <a:off x="4789108" y="1890272"/>
            <a:ext cx="998775" cy="523220"/>
          </a:xfrm>
          <a:prstGeom prst="rect">
            <a:avLst/>
          </a:prstGeom>
          <a:noFill/>
        </p:spPr>
        <p:txBody>
          <a:bodyPr wrap="square" rtlCol="0">
            <a:spAutoFit/>
          </a:bodyPr>
          <a:lstStyle/>
          <a:p>
            <a:r>
              <a:rPr lang="en-US" dirty="0">
                <a:latin typeface="Nunito" pitchFamily="2" charset="77"/>
                <a:ea typeface="Open Sans" pitchFamily="2" charset="0"/>
                <a:cs typeface="Open Sans" pitchFamily="2" charset="0"/>
              </a:rPr>
              <a:t>Text</a:t>
            </a:r>
          </a:p>
          <a:p>
            <a:endParaRPr lang="en-US" dirty="0">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7F0B7061-F40C-947A-00D1-7A8D710CC8FE}"/>
              </a:ext>
            </a:extLst>
          </p:cNvPr>
          <p:cNvSpPr txBox="1"/>
          <p:nvPr userDrawn="1"/>
        </p:nvSpPr>
        <p:spPr>
          <a:xfrm>
            <a:off x="5288495" y="1890272"/>
            <a:ext cx="998775" cy="523220"/>
          </a:xfrm>
          <a:prstGeom prst="rect">
            <a:avLst/>
          </a:prstGeom>
          <a:noFill/>
        </p:spPr>
        <p:txBody>
          <a:bodyPr wrap="square" rtlCol="0">
            <a:spAutoFit/>
          </a:bodyPr>
          <a:lstStyle/>
          <a:p>
            <a:r>
              <a:rPr lang="en-US" dirty="0">
                <a:latin typeface="Nunito" pitchFamily="2" charset="77"/>
                <a:ea typeface="Open Sans" pitchFamily="2" charset="0"/>
                <a:cs typeface="Open Sans" pitchFamily="2" charset="0"/>
              </a:rPr>
              <a:t>Text</a:t>
            </a:r>
          </a:p>
          <a:p>
            <a:endParaRPr lang="en-US" dirty="0">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39FE7E71-2343-AE35-B84C-6714E86949C3}"/>
              </a:ext>
            </a:extLst>
          </p:cNvPr>
          <p:cNvSpPr txBox="1"/>
          <p:nvPr userDrawn="1"/>
        </p:nvSpPr>
        <p:spPr>
          <a:xfrm>
            <a:off x="5765252" y="1882587"/>
            <a:ext cx="998775" cy="523220"/>
          </a:xfrm>
          <a:prstGeom prst="rect">
            <a:avLst/>
          </a:prstGeom>
          <a:noFill/>
        </p:spPr>
        <p:txBody>
          <a:bodyPr wrap="square" rtlCol="0">
            <a:spAutoFit/>
          </a:bodyPr>
          <a:lstStyle/>
          <a:p>
            <a:r>
              <a:rPr lang="en-US" dirty="0">
                <a:latin typeface="Cormorant Garamond" pitchFamily="2" charset="77"/>
                <a:ea typeface="Cormorant Garamond" pitchFamily="2" charset="77"/>
                <a:cs typeface="Cormorant Garamond" pitchFamily="2" charset="77"/>
              </a:rPr>
              <a:t>Text</a:t>
            </a:r>
          </a:p>
          <a:p>
            <a:endParaRPr lang="en-US" dirty="0">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85C20A4A-FE35-21F6-0DE8-3E46A64AE2A9}"/>
              </a:ext>
            </a:extLst>
          </p:cNvPr>
          <p:cNvSpPr txBox="1"/>
          <p:nvPr userDrawn="1"/>
        </p:nvSpPr>
        <p:spPr>
          <a:xfrm>
            <a:off x="6242009" y="1867220"/>
            <a:ext cx="998775" cy="523220"/>
          </a:xfrm>
          <a:prstGeom prst="rect">
            <a:avLst/>
          </a:prstGeom>
          <a:noFill/>
        </p:spPr>
        <p:txBody>
          <a:bodyPr wrap="square" rtlCol="0">
            <a:spAutoFit/>
          </a:bodyPr>
          <a:lstStyle/>
          <a:p>
            <a:r>
              <a:rPr lang="en-US" dirty="0">
                <a:latin typeface="Space Grotesk" pitchFamily="2" charset="77"/>
                <a:ea typeface="Open Sans" pitchFamily="2" charset="0"/>
                <a:cs typeface="Space Grotesk" pitchFamily="2" charset="77"/>
              </a:rPr>
              <a:t>Text</a:t>
            </a:r>
          </a:p>
          <a:p>
            <a:endParaRPr lang="en-US" dirty="0">
              <a:latin typeface="Open Sans" pitchFamily="2" charset="0"/>
              <a:ea typeface="Open Sans" pitchFamily="2" charset="0"/>
              <a:cs typeface="Open Sans"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2"/>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 </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r>
              <a:t> </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584150" y="1508670"/>
            <a:ext cx="7772548" cy="293816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584150" y="2406253"/>
            <a:ext cx="7772548" cy="11430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584150" y="2406253"/>
            <a:ext cx="7772548" cy="1143000"/>
          </a:xfrm>
          <a:prstGeom prst="rect">
            <a:avLst/>
          </a:prstGeom>
          <a:noFill/>
          <a:ln>
            <a:noFill/>
          </a:ln>
        </p:spPr>
        <p:txBody>
          <a:bodyPr wrap="square" lIns="0" tIns="0" rIns="0" bIns="0" anchor="t">
            <a:spAutoFit/>
          </a:bodyPr>
          <a:lstStyle/>
          <a:p>
            <a:pPr algn="l"/>
            <a:r>
              <a:rPr sz="3000" b="0" i="0">
                <a:solidFill>
                  <a:srgbClr val="FFFFFF"/>
                </a:solidFill>
                <a:latin typeface="Space Grotesk"/>
              </a:rPr>
              <a:t>MedRAG: A Hybrid Retrieval-Augmented Generation System for AI + Healthcare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Evaluation Setup: Experimental Design and Scoring</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14348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1434851" y="1508670"/>
            <a:ext cx="304800" cy="304800"/>
          </a:xfrm>
          <a:prstGeom prst="rect">
            <a:avLst/>
          </a:prstGeom>
          <a:noFill/>
          <a:ln>
            <a:noFill/>
          </a:ln>
        </p:spPr>
        <p:txBody>
          <a:bodyPr wrap="square" lIns="0" tIns="0" rIns="0" bIns="0" anchor="t">
            <a:spAutoFit/>
          </a:bodyPr>
          <a:lstStyle/>
          <a:p>
            <a:pPr algn="ctr"/>
            <a:endParaRPr/>
          </a:p>
        </p:txBody>
      </p:sp>
      <p:pic>
        <p:nvPicPr>
          <p:cNvPr id="19" name="Picture 18" descr="tmpdnntbkr5.png"/>
          <p:cNvPicPr>
            <a:picLocks noChangeAspect="1"/>
          </p:cNvPicPr>
          <p:nvPr/>
        </p:nvPicPr>
        <p:blipFill>
          <a:blip r:embed="rId4"/>
          <a:stretch>
            <a:fillRect/>
          </a:stretch>
        </p:blipFill>
        <p:spPr>
          <a:xfrm>
            <a:off x="1434851" y="1508670"/>
            <a:ext cx="304800" cy="304800"/>
          </a:xfrm>
          <a:prstGeom prst="rect">
            <a:avLst/>
          </a:prstGeom>
        </p:spPr>
      </p:pic>
      <p:sp>
        <p:nvSpPr>
          <p:cNvPr id="20" name="TextBox 19"/>
          <p:cNvSpPr txBox="1"/>
          <p:nvPr/>
        </p:nvSpPr>
        <p:spPr>
          <a:xfrm>
            <a:off x="228600" y="19277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Carefully Selected Questions</a:t>
            </a:r>
          </a:p>
          <a:p>
            <a:pPr algn="ctr">
              <a:spcAft>
                <a:spcPts val="1200"/>
              </a:spcAft>
            </a:pPr>
            <a:r>
              <a:rPr sz="1400" b="0" i="0">
                <a:solidFill>
                  <a:srgbClr val="FFFFFF"/>
                </a:solidFill>
                <a:latin typeface="Space Grotesk"/>
              </a:rPr>
              <a:t>The evaluation design utilized five representative questions that span various categories, including Technical, Clinical, Implementation, NLP, and Ethics.</a:t>
            </a:r>
          </a:p>
        </p:txBody>
      </p:sp>
      <p:sp>
        <p:nvSpPr>
          <p:cNvPr id="21" name="Rectangle 20"/>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4342953"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342953"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tmps9todidp.png"/>
          <p:cNvPicPr>
            <a:picLocks noChangeAspect="1"/>
          </p:cNvPicPr>
          <p:nvPr/>
        </p:nvPicPr>
        <p:blipFill>
          <a:blip r:embed="rId5"/>
          <a:stretch>
            <a:fillRect/>
          </a:stretch>
        </p:blipFill>
        <p:spPr>
          <a:xfrm>
            <a:off x="4342953" y="1508670"/>
            <a:ext cx="304800" cy="304800"/>
          </a:xfrm>
          <a:prstGeom prst="rect">
            <a:avLst/>
          </a:prstGeom>
        </p:spPr>
      </p:pic>
      <p:sp>
        <p:nvSpPr>
          <p:cNvPr id="27" name="TextBox 26"/>
          <p:cNvSpPr txBox="1"/>
          <p:nvPr/>
        </p:nvSpPr>
        <p:spPr>
          <a:xfrm>
            <a:off x="3136701" y="19277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Scoring Criteria</a:t>
            </a:r>
          </a:p>
          <a:p>
            <a:pPr algn="ctr">
              <a:spcAft>
                <a:spcPts val="1200"/>
              </a:spcAft>
            </a:pPr>
            <a:r>
              <a:rPr sz="1400" b="0" i="0">
                <a:solidFill>
                  <a:srgbClr val="FFFFFF"/>
                </a:solidFill>
                <a:latin typeface="Space Grotesk"/>
              </a:rPr>
              <a:t>Responses were assessed based on a 1–5 scale, evaluating relevance, accuracy, completeness, coherence, and insightfulness.</a:t>
            </a:r>
          </a:p>
        </p:txBody>
      </p:sp>
      <p:sp>
        <p:nvSpPr>
          <p:cNvPr id="28" name="Rectangle 27"/>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9" name="Rectangle 28"/>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Rectangle 29"/>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1" name="Rectangle 30"/>
          <p:cNvSpPr/>
          <p:nvPr/>
        </p:nvSpPr>
        <p:spPr>
          <a:xfrm>
            <a:off x="7251352"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2" name="TextBox 31"/>
          <p:cNvSpPr txBox="1"/>
          <p:nvPr/>
        </p:nvSpPr>
        <p:spPr>
          <a:xfrm>
            <a:off x="7251352" y="1508670"/>
            <a:ext cx="304800" cy="304800"/>
          </a:xfrm>
          <a:prstGeom prst="rect">
            <a:avLst/>
          </a:prstGeom>
          <a:noFill/>
          <a:ln>
            <a:noFill/>
          </a:ln>
        </p:spPr>
        <p:txBody>
          <a:bodyPr wrap="square" lIns="0" tIns="0" rIns="0" bIns="0" anchor="t">
            <a:spAutoFit/>
          </a:bodyPr>
          <a:lstStyle/>
          <a:p>
            <a:pPr algn="ctr"/>
            <a:endParaRPr/>
          </a:p>
        </p:txBody>
      </p:sp>
      <p:pic>
        <p:nvPicPr>
          <p:cNvPr id="33" name="Picture 32" descr="tmp0ka4enlf.png"/>
          <p:cNvPicPr>
            <a:picLocks noChangeAspect="1"/>
          </p:cNvPicPr>
          <p:nvPr/>
        </p:nvPicPr>
        <p:blipFill>
          <a:blip r:embed="rId6"/>
          <a:stretch>
            <a:fillRect/>
          </a:stretch>
        </p:blipFill>
        <p:spPr>
          <a:xfrm>
            <a:off x="7251352" y="1508670"/>
            <a:ext cx="304800" cy="304800"/>
          </a:xfrm>
          <a:prstGeom prst="rect">
            <a:avLst/>
          </a:prstGeom>
        </p:spPr>
      </p:pic>
      <p:sp>
        <p:nvSpPr>
          <p:cNvPr id="34" name="TextBox 33"/>
          <p:cNvSpPr txBox="1"/>
          <p:nvPr/>
        </p:nvSpPr>
        <p:spPr>
          <a:xfrm>
            <a:off x="6044803" y="1927770"/>
            <a:ext cx="2717899"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Exploratory Evaluation Nature</a:t>
            </a:r>
          </a:p>
          <a:p>
            <a:pPr algn="ctr">
              <a:spcAft>
                <a:spcPts val="1200"/>
              </a:spcAft>
            </a:pPr>
            <a:r>
              <a:rPr sz="1400" b="0" i="0">
                <a:solidFill>
                  <a:srgbClr val="FFFFFF"/>
                </a:solidFill>
                <a:latin typeface="Space Grotesk"/>
              </a:rPr>
              <a:t>This initial evaluation serves as an exploratory assessment to gauge performance and identify areas for improvement in the MedRAG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fontScale="90000"/>
          </a:bodyPr>
          <a:lstStyle/>
          <a:p>
            <a:pPr>
              <a:defRPr>
                <a:solidFill>
                  <a:srgbClr val="FFFFFF"/>
                </a:solidFill>
                <a:latin typeface="Space Grotesk"/>
              </a:defRPr>
            </a:pPr>
            <a:r>
              <a:t>Baseline RAG Results: Performance Without Enhancement Stage</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57364"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57364" cy="3249810"/>
          </a:xfrm>
          <a:prstGeom prst="rect">
            <a:avLst/>
          </a:prstGeom>
          <a:noFill/>
          <a:ln>
            <a:noFill/>
          </a:ln>
        </p:spPr>
        <p:txBody>
          <a:bodyPr wrap="square" lIns="165100" tIns="0" rIns="0" bIns="190500" anchor="t">
            <a:spAutoFit/>
          </a:bodyPr>
          <a:lstStyle/>
          <a:p>
            <a:pPr marL="228600" indent="-91440" algn="l">
              <a:spcBef>
                <a:spcPts val="0"/>
              </a:spcBef>
              <a:spcAft>
                <a:spcPts val="0"/>
              </a:spcAft>
              <a:buSzPct val="111111"/>
              <a:buFont typeface="Arial"/>
              <a:buChar char="•"/>
            </a:pPr>
            <a:r>
              <a:rPr sz="1400" b="1" i="0">
                <a:solidFill>
                  <a:srgbClr val="FFFFFF"/>
                </a:solidFill>
                <a:latin typeface="Space Grotesk"/>
              </a:rPr>
              <a:t>Overall Performance Score:</a:t>
            </a:r>
            <a:r>
              <a:rPr sz="1400" b="0" i="0">
                <a:solidFill>
                  <a:srgbClr val="FFFFFF"/>
                </a:solidFill>
                <a:latin typeface="Space Grotesk"/>
              </a:rPr>
              <a:t> The baseline RAG achieved an average score of 3.27 out of 5, indicating moderate effectiveness in generating responses.</a:t>
            </a:r>
          </a:p>
          <a:p>
            <a:pPr marL="228600" lvl="1" indent="-91440" algn="l">
              <a:spcBef>
                <a:spcPts val="0"/>
              </a:spcBef>
              <a:spcAft>
                <a:spcPts val="0"/>
              </a:spcAft>
              <a:buSzPct val="111111"/>
              <a:buFont typeface="Arial"/>
              <a:buChar char="•"/>
            </a:pPr>
            <a:r>
              <a:rPr sz="1400" b="1" i="0">
                <a:solidFill>
                  <a:srgbClr val="FFFFFF"/>
                </a:solidFill>
                <a:latin typeface="Space Grotesk"/>
              </a:rPr>
              <a:t>Response Time Efficiency:</a:t>
            </a:r>
            <a:r>
              <a:rPr sz="1400" b="0" i="0">
                <a:solidFill>
                  <a:srgbClr val="FFFFFF"/>
                </a:solidFill>
                <a:latin typeface="Space Grotesk"/>
              </a:rPr>
              <a:t> Demonstrated a relatively fast response time of approximately 1.7 seconds, showcasing efficiency in processing queries.</a:t>
            </a:r>
          </a:p>
          <a:p>
            <a:pPr marL="228600" lvl="1" indent="-91440" algn="l">
              <a:spcBef>
                <a:spcPts val="0"/>
              </a:spcBef>
              <a:spcAft>
                <a:spcPts val="0"/>
              </a:spcAft>
              <a:buSzPct val="111111"/>
              <a:buFont typeface="Arial"/>
              <a:buChar char="•"/>
            </a:pPr>
            <a:r>
              <a:rPr sz="1400" b="1" i="0">
                <a:solidFill>
                  <a:srgbClr val="FFFFFF"/>
                </a:solidFill>
                <a:latin typeface="Space Grotesk"/>
              </a:rPr>
              <a:t>Accuracy vs. Completeness:</a:t>
            </a:r>
            <a:r>
              <a:rPr sz="1400" b="0" i="0">
                <a:solidFill>
                  <a:srgbClr val="FFFFFF"/>
                </a:solidFill>
                <a:latin typeface="Space Grotesk"/>
              </a:rPr>
              <a:t> While accuracy in factual recall was high, there were notable deficiencies in completeness and coherence, limiting the utility of responses.</a:t>
            </a:r>
          </a:p>
        </p:txBody>
      </p:sp>
      <p:sp>
        <p:nvSpPr>
          <p:cNvPr id="15" name="Rectangle 14"/>
          <p:cNvSpPr/>
          <p:nvPr/>
        </p:nvSpPr>
        <p:spPr>
          <a:xfrm>
            <a:off x="4605188" y="1508670"/>
            <a:ext cx="4157662" cy="258559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605188" y="1508670"/>
            <a:ext cx="4157662" cy="258559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605188" y="1508670"/>
            <a:ext cx="4157662" cy="2340322"/>
          </a:xfrm>
          <a:prstGeom prst="rect">
            <a:avLst/>
          </a:prstGeom>
          <a:noFill/>
          <a:ln>
            <a:noFill/>
          </a:ln>
        </p:spPr>
        <p:txBody>
          <a:bodyPr wrap="square" lIns="0" tIns="0" rIns="0" bIns="0" anchor="t">
            <a:spAutoFit/>
          </a:bodyPr>
          <a:lstStyle/>
          <a:p>
            <a:pPr algn="l"/>
            <a:endParaRPr/>
          </a:p>
        </p:txBody>
      </p:sp>
      <p:sp>
        <p:nvSpPr>
          <p:cNvPr id="19" name="Rectangle 18"/>
          <p:cNvSpPr/>
          <p:nvPr/>
        </p:nvSpPr>
        <p:spPr>
          <a:xfrm>
            <a:off x="4605188" y="3925192"/>
            <a:ext cx="4157662" cy="168919"/>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605188" y="3925192"/>
            <a:ext cx="4157662" cy="168919"/>
          </a:xfrm>
          <a:prstGeom prst="rect">
            <a:avLst/>
          </a:prstGeom>
          <a:noFill/>
          <a:ln>
            <a:noFill/>
          </a:ln>
        </p:spPr>
        <p:txBody>
          <a:bodyPr wrap="square" lIns="0" tIns="0" rIns="0" bIns="0" anchor="t">
            <a:spAutoFit/>
          </a:bodyPr>
          <a:lstStyle/>
          <a:p>
            <a:pPr algn="r"/>
            <a:r>
              <a:rPr sz="800" b="0" i="0">
                <a:solidFill>
                  <a:srgbClr val="FFFFFF"/>
                </a:solidFill>
                <a:latin typeface="Space Grotesk"/>
              </a:rPr>
              <a:t>Photo by Luke Chesser on Unsplash</a:t>
            </a:r>
          </a:p>
        </p:txBody>
      </p:sp>
      <p:pic>
        <p:nvPicPr>
          <p:cNvPr id="21" name="Picture 20">
            <a:extLst>
              <a:ext uri="{FF2B5EF4-FFF2-40B4-BE49-F238E27FC236}">
                <a16:creationId xmlns:a16="http://schemas.microsoft.com/office/drawing/2014/main" id="{1BFDA52A-93F6-EF8F-16CE-26AEB21BF165}"/>
              </a:ext>
            </a:extLst>
          </p:cNvPr>
          <p:cNvPicPr>
            <a:picLocks noChangeAspect="1"/>
          </p:cNvPicPr>
          <p:nvPr/>
        </p:nvPicPr>
        <p:blipFill>
          <a:blip r:embed="rId4"/>
          <a:stretch>
            <a:fillRect/>
          </a:stretch>
        </p:blipFill>
        <p:spPr>
          <a:xfrm>
            <a:off x="4872113" y="1569051"/>
            <a:ext cx="3890812" cy="2593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Full MedRAG Results: Performance With Hybrid Enhancement</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67931"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67931" cy="3171080"/>
          </a:xfrm>
          <a:prstGeom prst="rect">
            <a:avLst/>
          </a:prstGeom>
          <a:noFill/>
          <a:ln>
            <a:noFill/>
          </a:ln>
        </p:spPr>
        <p:txBody>
          <a:bodyPr wrap="square" lIns="165100" tIns="0" rIns="0" bIns="190500" anchor="t">
            <a:spAutoFit/>
          </a:bodyPr>
          <a:lstStyle/>
          <a:p>
            <a:pPr marL="228600" indent="-91440" algn="l">
              <a:spcBef>
                <a:spcPts val="0"/>
              </a:spcBef>
              <a:spcAft>
                <a:spcPts val="0"/>
              </a:spcAft>
              <a:buSzPct val="105555"/>
              <a:buFont typeface="Arial"/>
              <a:buChar char="•"/>
            </a:pPr>
            <a:r>
              <a:rPr sz="1400" b="1" i="0">
                <a:solidFill>
                  <a:srgbClr val="FFFFFF"/>
                </a:solidFill>
                <a:latin typeface="Space Grotesk"/>
              </a:rPr>
              <a:t>Significant Performance Improvement:</a:t>
            </a:r>
            <a:r>
              <a:rPr sz="1400" b="0" i="0">
                <a:solidFill>
                  <a:srgbClr val="FFFFFF"/>
                </a:solidFill>
                <a:latin typeface="Space Grotesk"/>
              </a:rPr>
              <a:t> With the hybrid enhancement, MedRAG achieved an average score of 4.02 out of 5, reflecting a substantial increase in effectiveness.</a:t>
            </a:r>
          </a:p>
          <a:p>
            <a:pPr marL="228600" lvl="1" indent="-91440" algn="l">
              <a:spcBef>
                <a:spcPts val="0"/>
              </a:spcBef>
              <a:spcAft>
                <a:spcPts val="0"/>
              </a:spcAft>
              <a:buSzPct val="105555"/>
              <a:buFont typeface="Arial"/>
              <a:buChar char="•"/>
            </a:pPr>
            <a:r>
              <a:rPr sz="1400" b="1" i="0">
                <a:solidFill>
                  <a:srgbClr val="FFFFFF"/>
                </a:solidFill>
                <a:latin typeface="Space Grotesk"/>
              </a:rPr>
              <a:t>Perfect Completeness Score:</a:t>
            </a:r>
            <a:r>
              <a:rPr sz="1400" b="0" i="0">
                <a:solidFill>
                  <a:srgbClr val="FFFFFF"/>
                </a:solidFill>
                <a:latin typeface="Space Grotesk"/>
              </a:rPr>
              <a:t> Completeness improved dramatically, reaching a perfect score of 5.0, indicating comprehensive responses to queries.</a:t>
            </a:r>
          </a:p>
          <a:p>
            <a:pPr marL="228600" lvl="1" indent="-91440" algn="l">
              <a:spcBef>
                <a:spcPts val="0"/>
              </a:spcBef>
              <a:spcAft>
                <a:spcPts val="0"/>
              </a:spcAft>
              <a:buSzPct val="105555"/>
              <a:buFont typeface="Arial"/>
              <a:buChar char="•"/>
            </a:pPr>
            <a:r>
              <a:rPr sz="1400" b="1" i="0">
                <a:solidFill>
                  <a:srgbClr val="FFFFFF"/>
                </a:solidFill>
                <a:latin typeface="Space Grotesk"/>
              </a:rPr>
              <a:t>Enhanced Response Quality:</a:t>
            </a:r>
            <a:r>
              <a:rPr sz="1400" b="0" i="0">
                <a:solidFill>
                  <a:srgbClr val="FFFFFF"/>
                </a:solidFill>
                <a:latin typeface="Space Grotesk"/>
              </a:rPr>
              <a:t> Responses became more structured, analytical, and comprehensive, significantly increasing their research usefulness and depth of insight.</a:t>
            </a:r>
          </a:p>
        </p:txBody>
      </p:sp>
      <p:sp>
        <p:nvSpPr>
          <p:cNvPr id="15" name="Rectangle 14"/>
          <p:cNvSpPr/>
          <p:nvPr/>
        </p:nvSpPr>
        <p:spPr>
          <a:xfrm>
            <a:off x="4594621" y="1508670"/>
            <a:ext cx="4167931" cy="258425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594621" y="1508670"/>
            <a:ext cx="4167931" cy="258425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594621" y="1508670"/>
            <a:ext cx="4167931" cy="2346424"/>
          </a:xfrm>
          <a:prstGeom prst="rect">
            <a:avLst/>
          </a:prstGeom>
          <a:noFill/>
          <a:ln>
            <a:noFill/>
          </a:ln>
        </p:spPr>
        <p:txBody>
          <a:bodyPr wrap="square" lIns="0" tIns="0" rIns="0" bIns="0" anchor="t">
            <a:spAutoFit/>
          </a:bodyPr>
          <a:lstStyle/>
          <a:p>
            <a:pPr algn="l"/>
            <a:endParaRPr/>
          </a:p>
        </p:txBody>
      </p:sp>
      <p:pic>
        <p:nvPicPr>
          <p:cNvPr id="18" name="Picture 17" descr="tmpv2bziu2u.png"/>
          <p:cNvPicPr>
            <a:picLocks noChangeAspect="1"/>
          </p:cNvPicPr>
          <p:nvPr/>
        </p:nvPicPr>
        <p:blipFill>
          <a:blip r:embed="rId4"/>
          <a:stretch>
            <a:fillRect/>
          </a:stretch>
        </p:blipFill>
        <p:spPr>
          <a:xfrm>
            <a:off x="4594621" y="1508669"/>
            <a:ext cx="4167931" cy="2584251"/>
          </a:xfrm>
          <a:prstGeom prst="rect">
            <a:avLst/>
          </a:prstGeom>
        </p:spPr>
      </p:pic>
      <p:sp>
        <p:nvSpPr>
          <p:cNvPr id="19" name="Rectangle 18"/>
          <p:cNvSpPr/>
          <p:nvPr/>
        </p:nvSpPr>
        <p:spPr>
          <a:xfrm>
            <a:off x="4594621" y="3931294"/>
            <a:ext cx="4167931" cy="16177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594621" y="3931294"/>
            <a:ext cx="4167931" cy="161776"/>
          </a:xfrm>
          <a:prstGeom prst="rect">
            <a:avLst/>
          </a:prstGeom>
          <a:noFill/>
          <a:ln>
            <a:noFill/>
          </a:ln>
        </p:spPr>
        <p:txBody>
          <a:bodyPr wrap="square" lIns="0" tIns="0" rIns="0" bIns="0" anchor="t">
            <a:spAutoFit/>
          </a:bodyPr>
          <a:lstStyle/>
          <a:p>
            <a:pPr algn="r"/>
            <a:r>
              <a:rPr sz="800" b="0" i="0">
                <a:solidFill>
                  <a:srgbClr val="FFFFFF"/>
                </a:solidFill>
                <a:latin typeface="Space Grotesk"/>
              </a:rPr>
              <a:t>Photo by Reproductive Health Supplies Coalition on Unsplash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Quality vs. Latency Trade-Off: Performance Comparison</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72694"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72694" cy="3094285"/>
          </a:xfrm>
          <a:prstGeom prst="rect">
            <a:avLst/>
          </a:prstGeom>
          <a:noFill/>
          <a:ln>
            <a:noFill/>
          </a:ln>
        </p:spPr>
        <p:txBody>
          <a:bodyPr wrap="square" lIns="165100" tIns="0" rIns="0" bIns="190500" anchor="t">
            <a:spAutoFit/>
          </a:bodyPr>
          <a:lstStyle/>
          <a:p>
            <a:pPr marL="228600" indent="-91440" algn="l">
              <a:spcBef>
                <a:spcPts val="0"/>
              </a:spcBef>
              <a:spcAft>
                <a:spcPts val="0"/>
              </a:spcAft>
              <a:buSzPct val="105555"/>
              <a:buFont typeface="Arial"/>
              <a:buChar char="•"/>
            </a:pPr>
            <a:r>
              <a:rPr sz="1400" b="1" i="0" dirty="0">
                <a:solidFill>
                  <a:srgbClr val="FFFFFF"/>
                </a:solidFill>
                <a:latin typeface="Space Grotesk"/>
              </a:rPr>
              <a:t>Performance Comparison:</a:t>
            </a:r>
            <a:r>
              <a:rPr sz="1400" b="0" i="0" dirty="0">
                <a:solidFill>
                  <a:srgbClr val="FFFFFF"/>
                </a:solidFill>
                <a:latin typeface="Space Grotesk"/>
              </a:rPr>
              <a:t> Baseline RAG achieved a score of 3.27, while </a:t>
            </a:r>
            <a:r>
              <a:rPr sz="1400" b="0" i="0" dirty="0" err="1">
                <a:solidFill>
                  <a:srgbClr val="FFFFFF"/>
                </a:solidFill>
                <a:latin typeface="Space Grotesk"/>
              </a:rPr>
              <a:t>MedRAG</a:t>
            </a:r>
            <a:r>
              <a:rPr sz="1400" b="0" i="0" dirty="0">
                <a:solidFill>
                  <a:srgbClr val="FFFFFF"/>
                </a:solidFill>
                <a:latin typeface="Space Grotesk"/>
              </a:rPr>
              <a:t> improved to 4.02, showcasing the effectiveness of the hybrid approach.</a:t>
            </a:r>
          </a:p>
          <a:p>
            <a:pPr marL="228600" lvl="1" indent="-91440" algn="l">
              <a:spcBef>
                <a:spcPts val="0"/>
              </a:spcBef>
              <a:spcAft>
                <a:spcPts val="0"/>
              </a:spcAft>
              <a:buSzPct val="105555"/>
              <a:buFont typeface="Arial"/>
              <a:buChar char="•"/>
            </a:pPr>
            <a:r>
              <a:rPr sz="1400" b="1" i="0" dirty="0">
                <a:solidFill>
                  <a:srgbClr val="FFFFFF"/>
                </a:solidFill>
                <a:latin typeface="Space Grotesk"/>
              </a:rPr>
              <a:t>Latency Analysis:</a:t>
            </a:r>
            <a:r>
              <a:rPr sz="1400" b="0" i="0" dirty="0">
                <a:solidFill>
                  <a:srgbClr val="FFFFFF"/>
                </a:solidFill>
                <a:latin typeface="Space Grotesk"/>
              </a:rPr>
              <a:t> Baseline latency was approximately 1.7 seconds, whereas </a:t>
            </a:r>
            <a:r>
              <a:rPr sz="1400" b="0" i="0" dirty="0" err="1">
                <a:solidFill>
                  <a:srgbClr val="FFFFFF"/>
                </a:solidFill>
                <a:latin typeface="Space Grotesk"/>
              </a:rPr>
              <a:t>MedRAG's</a:t>
            </a:r>
            <a:r>
              <a:rPr sz="1400" b="0" i="0" dirty="0">
                <a:solidFill>
                  <a:srgbClr val="FFFFFF"/>
                </a:solidFill>
                <a:latin typeface="Space Grotesk"/>
              </a:rPr>
              <a:t> latency increased to around 31.7 seconds, reflecting the depth of processing involved.</a:t>
            </a:r>
          </a:p>
          <a:p>
            <a:pPr marL="228600" lvl="1" indent="-91440" algn="l">
              <a:spcBef>
                <a:spcPts val="0"/>
              </a:spcBef>
              <a:spcAft>
                <a:spcPts val="0"/>
              </a:spcAft>
              <a:buSzPct val="105555"/>
              <a:buFont typeface="Arial"/>
              <a:buChar char="•"/>
            </a:pPr>
            <a:r>
              <a:rPr sz="1400" b="1" i="0" dirty="0">
                <a:solidFill>
                  <a:srgbClr val="FFFFFF"/>
                </a:solidFill>
                <a:latin typeface="Space Grotesk"/>
              </a:rPr>
              <a:t>Depth Over Speed:</a:t>
            </a:r>
            <a:r>
              <a:rPr sz="1400" b="0" i="0" dirty="0">
                <a:solidFill>
                  <a:srgbClr val="FFFFFF"/>
                </a:solidFill>
                <a:latin typeface="Space Grotesk"/>
              </a:rPr>
              <a:t> </a:t>
            </a:r>
            <a:r>
              <a:rPr sz="1400" b="0" i="0" dirty="0" err="1">
                <a:solidFill>
                  <a:srgbClr val="FFFFFF"/>
                </a:solidFill>
                <a:latin typeface="Space Grotesk"/>
              </a:rPr>
              <a:t>MedRAG</a:t>
            </a:r>
            <a:r>
              <a:rPr sz="1400" b="0" i="0" dirty="0">
                <a:solidFill>
                  <a:srgbClr val="FFFFFF"/>
                </a:solidFill>
                <a:latin typeface="Space Grotesk"/>
              </a:rPr>
              <a:t> prioritizes depth, quality, and comprehensiveness over raw speed, making it suitable for research intelligence applications.</a:t>
            </a:r>
          </a:p>
        </p:txBody>
      </p:sp>
      <p:sp>
        <p:nvSpPr>
          <p:cNvPr id="15" name="Rectangle 14"/>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589710" y="1508670"/>
            <a:ext cx="4173140" cy="2349251"/>
          </a:xfrm>
          <a:prstGeom prst="rect">
            <a:avLst/>
          </a:prstGeom>
          <a:noFill/>
          <a:ln>
            <a:noFill/>
          </a:ln>
        </p:spPr>
        <p:txBody>
          <a:bodyPr wrap="square" lIns="0" tIns="0" rIns="0" bIns="0" anchor="t">
            <a:spAutoFit/>
          </a:bodyPr>
          <a:lstStyle/>
          <a:p>
            <a:pPr algn="l"/>
            <a:endParaRPr/>
          </a:p>
        </p:txBody>
      </p:sp>
      <p:sp>
        <p:nvSpPr>
          <p:cNvPr id="19" name="Rectangle 18"/>
          <p:cNvSpPr/>
          <p:nvPr/>
        </p:nvSpPr>
        <p:spPr>
          <a:xfrm>
            <a:off x="4589710" y="3934122"/>
            <a:ext cx="4173140" cy="15463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589710" y="3934122"/>
            <a:ext cx="4173140" cy="154632"/>
          </a:xfrm>
          <a:prstGeom prst="rect">
            <a:avLst/>
          </a:prstGeom>
          <a:noFill/>
          <a:ln>
            <a:noFill/>
          </a:ln>
        </p:spPr>
        <p:txBody>
          <a:bodyPr wrap="square" lIns="0" tIns="0" rIns="0" bIns="0" anchor="t">
            <a:spAutoFit/>
          </a:bodyPr>
          <a:lstStyle/>
          <a:p>
            <a:pPr algn="r"/>
            <a:r>
              <a:rPr sz="800" b="0" i="0">
                <a:solidFill>
                  <a:srgbClr val="FFFFFF"/>
                </a:solidFill>
                <a:latin typeface="Space Grotesk"/>
              </a:rPr>
              <a:t>Photo by Isaac Smith on Unsplash</a:t>
            </a:r>
          </a:p>
        </p:txBody>
      </p:sp>
      <p:pic>
        <p:nvPicPr>
          <p:cNvPr id="21" name="Picture 20">
            <a:extLst>
              <a:ext uri="{FF2B5EF4-FFF2-40B4-BE49-F238E27FC236}">
                <a16:creationId xmlns:a16="http://schemas.microsoft.com/office/drawing/2014/main" id="{E9DE4643-EA9E-5203-8ADB-E40815F91FC7}"/>
              </a:ext>
            </a:extLst>
          </p:cNvPr>
          <p:cNvPicPr>
            <a:picLocks noChangeAspect="1"/>
          </p:cNvPicPr>
          <p:nvPr/>
        </p:nvPicPr>
        <p:blipFill>
          <a:blip r:embed="rId4"/>
          <a:stretch>
            <a:fillRect/>
          </a:stretch>
        </p:blipFill>
        <p:spPr>
          <a:xfrm>
            <a:off x="4647383" y="1617122"/>
            <a:ext cx="4115542" cy="24693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Ethical &amp; Safety Measures: The Medical Validator Agent</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72694"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8603698" cy="1485022"/>
          </a:xfrm>
          <a:prstGeom prst="rect">
            <a:avLst/>
          </a:prstGeom>
          <a:noFill/>
          <a:ln>
            <a:noFill/>
          </a:ln>
        </p:spPr>
        <p:txBody>
          <a:bodyPr wrap="square" lIns="165100" tIns="0" rIns="0" bIns="190500" anchor="t">
            <a:spAutoFit/>
          </a:bodyPr>
          <a:lstStyle/>
          <a:p>
            <a:pPr marL="228600" indent="-91440" algn="l">
              <a:spcBef>
                <a:spcPts val="0"/>
              </a:spcBef>
              <a:spcAft>
                <a:spcPts val="0"/>
              </a:spcAft>
              <a:buSzPct val="105555"/>
              <a:buFont typeface="Arial"/>
              <a:buChar char="•"/>
            </a:pPr>
            <a:r>
              <a:rPr sz="1400" b="1" i="0" dirty="0">
                <a:solidFill>
                  <a:srgbClr val="FFFFFF"/>
                </a:solidFill>
                <a:latin typeface="Space Grotesk"/>
              </a:rPr>
              <a:t>Preventing Diagnostic Claims:</a:t>
            </a:r>
            <a:r>
              <a:rPr sz="1400" b="0" i="0" dirty="0">
                <a:solidFill>
                  <a:srgbClr val="FFFFFF"/>
                </a:solidFill>
                <a:latin typeface="Space Grotesk"/>
              </a:rPr>
              <a:t> The Medical Validator Agent actively prevents the generation of diagnostic claims or medical advice, safeguarding patient safety.</a:t>
            </a:r>
          </a:p>
          <a:p>
            <a:pPr marL="228600" lvl="1" indent="-91440" algn="l">
              <a:spcBef>
                <a:spcPts val="0"/>
              </a:spcBef>
              <a:spcAft>
                <a:spcPts val="0"/>
              </a:spcAft>
              <a:buSzPct val="105555"/>
              <a:buFont typeface="Arial"/>
              <a:buChar char="•"/>
            </a:pPr>
            <a:r>
              <a:rPr sz="1400" b="1" i="0" dirty="0">
                <a:solidFill>
                  <a:srgbClr val="FFFFFF"/>
                </a:solidFill>
                <a:latin typeface="Space Grotesk"/>
              </a:rPr>
              <a:t>Disclaimer Enforcement:</a:t>
            </a:r>
            <a:r>
              <a:rPr sz="1400" b="0" i="0" dirty="0">
                <a:solidFill>
                  <a:srgbClr val="FFFFFF"/>
                </a:solidFill>
                <a:latin typeface="Space Grotesk"/>
              </a:rPr>
              <a:t> This component ensures that appropriate disclaimers are included in all generated content, maintaining transparency and ethical standards.</a:t>
            </a:r>
          </a:p>
          <a:p>
            <a:pPr marL="228600" lvl="1" indent="-91440" algn="l">
              <a:spcBef>
                <a:spcPts val="0"/>
              </a:spcBef>
              <a:spcAft>
                <a:spcPts val="0"/>
              </a:spcAft>
              <a:buSzPct val="105555"/>
              <a:buFont typeface="Arial"/>
              <a:buChar char="•"/>
            </a:pPr>
            <a:r>
              <a:rPr sz="1400" b="1" i="0" dirty="0">
                <a:solidFill>
                  <a:srgbClr val="FFFFFF"/>
                </a:solidFill>
                <a:latin typeface="Space Grotesk"/>
              </a:rPr>
              <a:t>Robust Safety Protocols:</a:t>
            </a:r>
            <a:r>
              <a:rPr sz="1400" b="0" i="0" dirty="0">
                <a:solidFill>
                  <a:srgbClr val="FFFFFF"/>
                </a:solidFill>
                <a:latin typeface="Space Grotesk"/>
              </a:rPr>
              <a:t> Achieved an average safety score of 0.71 out of 1.0, indicating strong adherence to safety protocols and responsible AI deployment.</a:t>
            </a:r>
          </a:p>
        </p:txBody>
      </p:sp>
      <p:sp>
        <p:nvSpPr>
          <p:cNvPr id="15" name="Rectangle 14"/>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589710" y="1508670"/>
            <a:ext cx="4173140" cy="2349251"/>
          </a:xfrm>
          <a:prstGeom prst="rect">
            <a:avLst/>
          </a:prstGeom>
          <a:noFill/>
          <a:ln>
            <a:noFill/>
          </a:ln>
        </p:spPr>
        <p:txBody>
          <a:bodyPr wrap="square" lIns="0" tIns="0" rIns="0" bIns="0" anchor="t">
            <a:spAutoFit/>
          </a:bodyPr>
          <a:lstStyle/>
          <a:p>
            <a:pPr algn="l"/>
            <a:endParaRPr/>
          </a:p>
        </p:txBody>
      </p:sp>
      <p:sp>
        <p:nvSpPr>
          <p:cNvPr id="19" name="Rectangle 18"/>
          <p:cNvSpPr/>
          <p:nvPr/>
        </p:nvSpPr>
        <p:spPr>
          <a:xfrm>
            <a:off x="4589710" y="3934122"/>
            <a:ext cx="4173140" cy="15463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Limitations: Acknowledging Current Constraints</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14348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1434851" y="1508670"/>
            <a:ext cx="304800" cy="304800"/>
          </a:xfrm>
          <a:prstGeom prst="rect">
            <a:avLst/>
          </a:prstGeom>
          <a:noFill/>
          <a:ln>
            <a:noFill/>
          </a:ln>
        </p:spPr>
        <p:txBody>
          <a:bodyPr wrap="square" lIns="0" tIns="0" rIns="0" bIns="0" anchor="t">
            <a:spAutoFit/>
          </a:bodyPr>
          <a:lstStyle/>
          <a:p>
            <a:pPr algn="ctr"/>
            <a:endParaRPr/>
          </a:p>
        </p:txBody>
      </p:sp>
      <p:pic>
        <p:nvPicPr>
          <p:cNvPr id="19" name="Picture 18" descr="tmpukr50ce_.png"/>
          <p:cNvPicPr>
            <a:picLocks noChangeAspect="1"/>
          </p:cNvPicPr>
          <p:nvPr/>
        </p:nvPicPr>
        <p:blipFill>
          <a:blip r:embed="rId4"/>
          <a:stretch>
            <a:fillRect/>
          </a:stretch>
        </p:blipFill>
        <p:spPr>
          <a:xfrm>
            <a:off x="1434851" y="1508670"/>
            <a:ext cx="304800" cy="304800"/>
          </a:xfrm>
          <a:prstGeom prst="rect">
            <a:avLst/>
          </a:prstGeom>
        </p:spPr>
      </p:pic>
      <p:sp>
        <p:nvSpPr>
          <p:cNvPr id="20" name="TextBox 19"/>
          <p:cNvSpPr txBox="1"/>
          <p:nvPr/>
        </p:nvSpPr>
        <p:spPr>
          <a:xfrm>
            <a:off x="228600" y="19277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Evaluation Size Constraints</a:t>
            </a:r>
          </a:p>
          <a:p>
            <a:pPr algn="ctr">
              <a:spcAft>
                <a:spcPts val="1200"/>
              </a:spcAft>
            </a:pPr>
            <a:r>
              <a:rPr sz="1400" b="0" i="0">
                <a:solidFill>
                  <a:srgbClr val="FFFFFF"/>
                </a:solidFill>
                <a:latin typeface="Space Grotesk"/>
              </a:rPr>
              <a:t>The current evaluation was based on a relatively small set of questions, which may not fully represent the system's capabilities.</a:t>
            </a:r>
          </a:p>
        </p:txBody>
      </p:sp>
      <p:sp>
        <p:nvSpPr>
          <p:cNvPr id="21" name="Rectangle 20"/>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4342953"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342953"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tmpqsz3xxgi.png"/>
          <p:cNvPicPr>
            <a:picLocks noChangeAspect="1"/>
          </p:cNvPicPr>
          <p:nvPr/>
        </p:nvPicPr>
        <p:blipFill>
          <a:blip r:embed="rId5"/>
          <a:stretch>
            <a:fillRect/>
          </a:stretch>
        </p:blipFill>
        <p:spPr>
          <a:xfrm>
            <a:off x="4342953" y="1508670"/>
            <a:ext cx="304800" cy="304800"/>
          </a:xfrm>
          <a:prstGeom prst="rect">
            <a:avLst/>
          </a:prstGeom>
        </p:spPr>
      </p:pic>
      <p:sp>
        <p:nvSpPr>
          <p:cNvPr id="27" name="TextBox 26"/>
          <p:cNvSpPr txBox="1"/>
          <p:nvPr/>
        </p:nvSpPr>
        <p:spPr>
          <a:xfrm>
            <a:off x="3136701" y="19277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Moderate Coherence Issues</a:t>
            </a:r>
          </a:p>
          <a:p>
            <a:pPr algn="ctr">
              <a:spcAft>
                <a:spcPts val="1200"/>
              </a:spcAft>
            </a:pPr>
            <a:r>
              <a:rPr sz="1400" b="0" i="0">
                <a:solidFill>
                  <a:srgbClr val="FFFFFF"/>
                </a:solidFill>
                <a:latin typeface="Space Grotesk"/>
              </a:rPr>
              <a:t>Some complex responses exhibited moderate coherence and insightfulness, indicating room for improvement in reasoning.</a:t>
            </a:r>
          </a:p>
        </p:txBody>
      </p:sp>
      <p:sp>
        <p:nvSpPr>
          <p:cNvPr id="28" name="Rectangle 27"/>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9" name="Rectangle 28"/>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Rectangle 29"/>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1" name="Rectangle 30"/>
          <p:cNvSpPr/>
          <p:nvPr/>
        </p:nvSpPr>
        <p:spPr>
          <a:xfrm>
            <a:off x="7251352"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2" name="TextBox 31"/>
          <p:cNvSpPr txBox="1"/>
          <p:nvPr/>
        </p:nvSpPr>
        <p:spPr>
          <a:xfrm>
            <a:off x="7251352" y="1508670"/>
            <a:ext cx="304800" cy="304800"/>
          </a:xfrm>
          <a:prstGeom prst="rect">
            <a:avLst/>
          </a:prstGeom>
          <a:noFill/>
          <a:ln>
            <a:noFill/>
          </a:ln>
        </p:spPr>
        <p:txBody>
          <a:bodyPr wrap="square" lIns="0" tIns="0" rIns="0" bIns="0" anchor="t">
            <a:spAutoFit/>
          </a:bodyPr>
          <a:lstStyle/>
          <a:p>
            <a:pPr algn="ctr"/>
            <a:endParaRPr/>
          </a:p>
        </p:txBody>
      </p:sp>
      <p:pic>
        <p:nvPicPr>
          <p:cNvPr id="33" name="Picture 32" descr="tmpk6_35wkh.png"/>
          <p:cNvPicPr>
            <a:picLocks noChangeAspect="1"/>
          </p:cNvPicPr>
          <p:nvPr/>
        </p:nvPicPr>
        <p:blipFill>
          <a:blip r:embed="rId6"/>
          <a:stretch>
            <a:fillRect/>
          </a:stretch>
        </p:blipFill>
        <p:spPr>
          <a:xfrm>
            <a:off x="7251352" y="1508670"/>
            <a:ext cx="304800" cy="304800"/>
          </a:xfrm>
          <a:prstGeom prst="rect">
            <a:avLst/>
          </a:prstGeom>
        </p:spPr>
      </p:pic>
      <p:sp>
        <p:nvSpPr>
          <p:cNvPr id="34" name="TextBox 33"/>
          <p:cNvSpPr txBox="1"/>
          <p:nvPr/>
        </p:nvSpPr>
        <p:spPr>
          <a:xfrm>
            <a:off x="6044803" y="1927770"/>
            <a:ext cx="2717899"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High Latency Challenges</a:t>
            </a:r>
          </a:p>
          <a:p>
            <a:pPr algn="ctr">
              <a:spcAft>
                <a:spcPts val="1200"/>
              </a:spcAft>
            </a:pPr>
            <a:r>
              <a:rPr sz="1400" b="0" i="0">
                <a:solidFill>
                  <a:srgbClr val="FFFFFF"/>
                </a:solidFill>
                <a:latin typeface="Space Grotesk"/>
              </a:rPr>
              <a:t>The system's multi-stage processing results in high latency, particularly for intricate queries, which may hinder user experience.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Future Work: Enhancing MedRAG Capabilities</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2162175"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2162175" y="1508670"/>
            <a:ext cx="304800" cy="304800"/>
          </a:xfrm>
          <a:prstGeom prst="rect">
            <a:avLst/>
          </a:prstGeom>
          <a:noFill/>
          <a:ln>
            <a:noFill/>
          </a:ln>
        </p:spPr>
        <p:txBody>
          <a:bodyPr wrap="square" lIns="0" tIns="0" rIns="0" bIns="0" anchor="t">
            <a:spAutoFit/>
          </a:bodyPr>
          <a:lstStyle/>
          <a:p>
            <a:pPr algn="ctr"/>
            <a:endParaRPr/>
          </a:p>
        </p:txBody>
      </p:sp>
      <p:pic>
        <p:nvPicPr>
          <p:cNvPr id="19" name="Picture 18" descr="tmp4fn69acf.png"/>
          <p:cNvPicPr>
            <a:picLocks noChangeAspect="1"/>
          </p:cNvPicPr>
          <p:nvPr/>
        </p:nvPicPr>
        <p:blipFill>
          <a:blip r:embed="rId4"/>
          <a:stretch>
            <a:fillRect/>
          </a:stretch>
        </p:blipFill>
        <p:spPr>
          <a:xfrm>
            <a:off x="2162175" y="1508670"/>
            <a:ext cx="304800" cy="304800"/>
          </a:xfrm>
          <a:prstGeom prst="rect">
            <a:avLst/>
          </a:prstGeom>
        </p:spPr>
      </p:pic>
      <p:sp>
        <p:nvSpPr>
          <p:cNvPr id="20" name="TextBox 19"/>
          <p:cNvSpPr txBox="1"/>
          <p:nvPr/>
        </p:nvSpPr>
        <p:spPr>
          <a:xfrm>
            <a:off x="228600" y="1927770"/>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Multimodal RAG Integration</a:t>
            </a:r>
          </a:p>
          <a:p>
            <a:pPr algn="ctr">
              <a:spcAft>
                <a:spcPts val="1200"/>
              </a:spcAft>
            </a:pPr>
            <a:r>
              <a:rPr sz="1400" b="0" i="0">
                <a:solidFill>
                  <a:srgbClr val="FFFFFF"/>
                </a:solidFill>
                <a:latin typeface="Space Grotesk"/>
              </a:rPr>
              <a:t>Future work includes integrating diverse data types such as images, tables, and charts to provide richer context and enhance response quality.</a:t>
            </a:r>
          </a:p>
        </p:txBody>
      </p:sp>
      <p:sp>
        <p:nvSpPr>
          <p:cNvPr id="21" name="Rectangle 20"/>
          <p:cNvSpPr/>
          <p:nvPr/>
        </p:nvSpPr>
        <p:spPr>
          <a:xfrm>
            <a:off x="459105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459105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459105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6524625"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6524625"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tmp_wd6m7ep.png"/>
          <p:cNvPicPr>
            <a:picLocks noChangeAspect="1"/>
          </p:cNvPicPr>
          <p:nvPr/>
        </p:nvPicPr>
        <p:blipFill>
          <a:blip r:embed="rId5"/>
          <a:stretch>
            <a:fillRect/>
          </a:stretch>
        </p:blipFill>
        <p:spPr>
          <a:xfrm>
            <a:off x="6524625" y="1508670"/>
            <a:ext cx="304800" cy="304800"/>
          </a:xfrm>
          <a:prstGeom prst="rect">
            <a:avLst/>
          </a:prstGeom>
        </p:spPr>
      </p:pic>
      <p:sp>
        <p:nvSpPr>
          <p:cNvPr id="27" name="TextBox 26"/>
          <p:cNvSpPr txBox="1"/>
          <p:nvPr/>
        </p:nvSpPr>
        <p:spPr>
          <a:xfrm>
            <a:off x="4591050" y="1927770"/>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Adaptive Latency Control</a:t>
            </a:r>
          </a:p>
          <a:p>
            <a:pPr algn="ctr">
              <a:spcAft>
                <a:spcPts val="1200"/>
              </a:spcAft>
            </a:pPr>
            <a:r>
              <a:rPr sz="1400" b="0" i="0">
                <a:solidFill>
                  <a:srgbClr val="FFFFFF"/>
                </a:solidFill>
                <a:latin typeface="Space Grotesk"/>
              </a:rPr>
              <a:t>Developing mechanisms to dynamically adjust processing speed based on query complexity and user needs will improve responsiveness.</a:t>
            </a:r>
          </a:p>
        </p:txBody>
      </p:sp>
      <p:sp>
        <p:nvSpPr>
          <p:cNvPr id="28" name="Rectangle 27"/>
          <p:cNvSpPr/>
          <p:nvPr/>
        </p:nvSpPr>
        <p:spPr>
          <a:xfrm>
            <a:off x="22860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9" name="Rectangle 28"/>
          <p:cNvSpPr/>
          <p:nvPr/>
        </p:nvSpPr>
        <p:spPr>
          <a:xfrm>
            <a:off x="22860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Rectangle 29"/>
          <p:cNvSpPr/>
          <p:nvPr/>
        </p:nvSpPr>
        <p:spPr>
          <a:xfrm>
            <a:off x="22860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1" name="Rectangle 30"/>
          <p:cNvSpPr/>
          <p:nvPr/>
        </p:nvSpPr>
        <p:spPr>
          <a:xfrm>
            <a:off x="2162175" y="3378398"/>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2" name="TextBox 31"/>
          <p:cNvSpPr txBox="1"/>
          <p:nvPr/>
        </p:nvSpPr>
        <p:spPr>
          <a:xfrm>
            <a:off x="2162175" y="3378398"/>
            <a:ext cx="304800" cy="304800"/>
          </a:xfrm>
          <a:prstGeom prst="rect">
            <a:avLst/>
          </a:prstGeom>
          <a:noFill/>
          <a:ln>
            <a:noFill/>
          </a:ln>
        </p:spPr>
        <p:txBody>
          <a:bodyPr wrap="square" lIns="0" tIns="0" rIns="0" bIns="0" anchor="t">
            <a:spAutoFit/>
          </a:bodyPr>
          <a:lstStyle/>
          <a:p>
            <a:pPr algn="ctr"/>
            <a:endParaRPr/>
          </a:p>
        </p:txBody>
      </p:sp>
      <p:pic>
        <p:nvPicPr>
          <p:cNvPr id="33" name="Picture 32" descr="tmpeqk63lft.png"/>
          <p:cNvPicPr>
            <a:picLocks noChangeAspect="1"/>
          </p:cNvPicPr>
          <p:nvPr/>
        </p:nvPicPr>
        <p:blipFill>
          <a:blip r:embed="rId6"/>
          <a:stretch>
            <a:fillRect/>
          </a:stretch>
        </p:blipFill>
        <p:spPr>
          <a:xfrm>
            <a:off x="2162175" y="3378398"/>
            <a:ext cx="304800" cy="304800"/>
          </a:xfrm>
          <a:prstGeom prst="rect">
            <a:avLst/>
          </a:prstGeom>
        </p:spPr>
      </p:pic>
      <p:sp>
        <p:nvSpPr>
          <p:cNvPr id="34" name="TextBox 33"/>
          <p:cNvSpPr txBox="1"/>
          <p:nvPr/>
        </p:nvSpPr>
        <p:spPr>
          <a:xfrm>
            <a:off x="228600" y="3797498"/>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Confidence &amp; Trust Scoring</a:t>
            </a:r>
          </a:p>
          <a:p>
            <a:pPr algn="ctr">
              <a:spcAft>
                <a:spcPts val="1200"/>
              </a:spcAft>
            </a:pPr>
            <a:r>
              <a:rPr sz="1400" b="0" i="0">
                <a:solidFill>
                  <a:srgbClr val="FFFFFF"/>
                </a:solidFill>
                <a:latin typeface="Space Grotesk"/>
              </a:rPr>
              <a:t>Implementing metrics to quantify the reliability and trustworthiness of generated responses will enhance user confidence in the system.</a:t>
            </a:r>
          </a:p>
        </p:txBody>
      </p:sp>
      <p:sp>
        <p:nvSpPr>
          <p:cNvPr id="35" name="Rectangle 34"/>
          <p:cNvSpPr/>
          <p:nvPr/>
        </p:nvSpPr>
        <p:spPr>
          <a:xfrm>
            <a:off x="459105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6" name="Rectangle 35"/>
          <p:cNvSpPr/>
          <p:nvPr/>
        </p:nvSpPr>
        <p:spPr>
          <a:xfrm>
            <a:off x="459105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7" name="Rectangle 36"/>
          <p:cNvSpPr/>
          <p:nvPr/>
        </p:nvSpPr>
        <p:spPr>
          <a:xfrm>
            <a:off x="459105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8" name="Rectangle 37"/>
          <p:cNvSpPr/>
          <p:nvPr/>
        </p:nvSpPr>
        <p:spPr>
          <a:xfrm>
            <a:off x="6524625" y="3378398"/>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9" name="TextBox 38"/>
          <p:cNvSpPr txBox="1"/>
          <p:nvPr/>
        </p:nvSpPr>
        <p:spPr>
          <a:xfrm>
            <a:off x="6524625" y="3378398"/>
            <a:ext cx="304800" cy="304800"/>
          </a:xfrm>
          <a:prstGeom prst="rect">
            <a:avLst/>
          </a:prstGeom>
          <a:noFill/>
          <a:ln>
            <a:noFill/>
          </a:ln>
        </p:spPr>
        <p:txBody>
          <a:bodyPr wrap="square" lIns="0" tIns="0" rIns="0" bIns="0" anchor="t">
            <a:spAutoFit/>
          </a:bodyPr>
          <a:lstStyle/>
          <a:p>
            <a:pPr algn="ctr"/>
            <a:endParaRPr/>
          </a:p>
        </p:txBody>
      </p:sp>
      <p:pic>
        <p:nvPicPr>
          <p:cNvPr id="40" name="Picture 39" descr="tmp6epj8ffx.png"/>
          <p:cNvPicPr>
            <a:picLocks noChangeAspect="1"/>
          </p:cNvPicPr>
          <p:nvPr/>
        </p:nvPicPr>
        <p:blipFill>
          <a:blip r:embed="rId7"/>
          <a:stretch>
            <a:fillRect/>
          </a:stretch>
        </p:blipFill>
        <p:spPr>
          <a:xfrm>
            <a:off x="6524625" y="3378398"/>
            <a:ext cx="304800" cy="304800"/>
          </a:xfrm>
          <a:prstGeom prst="rect">
            <a:avLst/>
          </a:prstGeom>
        </p:spPr>
      </p:pic>
      <p:sp>
        <p:nvSpPr>
          <p:cNvPr id="41" name="TextBox 40"/>
          <p:cNvSpPr txBox="1"/>
          <p:nvPr/>
        </p:nvSpPr>
        <p:spPr>
          <a:xfrm>
            <a:off x="4591050" y="3797498"/>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Improved Reasoning and Coherence</a:t>
            </a:r>
          </a:p>
          <a:p>
            <a:pPr algn="ctr">
              <a:spcAft>
                <a:spcPts val="1200"/>
              </a:spcAft>
            </a:pPr>
            <a:r>
              <a:rPr sz="1400" b="0" i="0">
                <a:solidFill>
                  <a:srgbClr val="FFFFFF"/>
                </a:solidFill>
                <a:latin typeface="Space Grotesk"/>
              </a:rPr>
              <a:t>Further enhancements will focus on producing more sophisticated and logically consistent outputs, addressing current coherence issues.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Conclusion: MedRAG's Impact on AI + Healthcare Research</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4263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42630" cy="3326606"/>
          </a:xfrm>
          <a:prstGeom prst="rect">
            <a:avLst/>
          </a:prstGeom>
          <a:noFill/>
          <a:ln>
            <a:noFill/>
          </a:ln>
        </p:spPr>
        <p:txBody>
          <a:bodyPr wrap="square" lIns="165100" tIns="0" rIns="0" bIns="190500" anchor="t">
            <a:spAutoFit/>
          </a:bodyPr>
          <a:lstStyle/>
          <a:p>
            <a:pPr marL="228600" indent="-91440" algn="l">
              <a:spcBef>
                <a:spcPts val="0"/>
              </a:spcBef>
              <a:spcAft>
                <a:spcPts val="0"/>
              </a:spcAft>
              <a:buSzPct val="111111"/>
              <a:buFont typeface="Arial"/>
              <a:buChar char="•"/>
            </a:pPr>
            <a:r>
              <a:rPr sz="1500" b="1" i="0">
                <a:solidFill>
                  <a:srgbClr val="FFFFFF"/>
                </a:solidFill>
                <a:latin typeface="Space Grotesk"/>
              </a:rPr>
              <a:t>Effective RAG Solution:</a:t>
            </a:r>
            <a:r>
              <a:rPr sz="1500" b="0" i="0">
                <a:solidFill>
                  <a:srgbClr val="FFFFFF"/>
                </a:solidFill>
                <a:latin typeface="Space Grotesk"/>
              </a:rPr>
              <a:t> MedRAG offers a practical solution to the challenges posed by LLM knowledge cutoffs, ensuring timely and relevant information.</a:t>
            </a:r>
          </a:p>
          <a:p>
            <a:pPr marL="228600" lvl="1" indent="-91440" algn="l">
              <a:spcBef>
                <a:spcPts val="0"/>
              </a:spcBef>
              <a:spcAft>
                <a:spcPts val="0"/>
              </a:spcAft>
              <a:buSzPct val="111111"/>
              <a:buFont typeface="Arial"/>
              <a:buChar char="•"/>
            </a:pPr>
            <a:r>
              <a:rPr sz="1500" b="1" i="0">
                <a:solidFill>
                  <a:srgbClr val="FFFFFF"/>
                </a:solidFill>
                <a:latin typeface="Space Grotesk"/>
              </a:rPr>
              <a:t>Outperformance of Naive RAG:</a:t>
            </a:r>
            <a:r>
              <a:rPr sz="1500" b="0" i="0">
                <a:solidFill>
                  <a:srgbClr val="FFFFFF"/>
                </a:solidFill>
                <a:latin typeface="Space Grotesk"/>
              </a:rPr>
              <a:t> The hybrid RAG approach significantly outperforms naive RAG, particularly for complex healthcare research tasks.</a:t>
            </a:r>
          </a:p>
          <a:p>
            <a:pPr marL="228600" lvl="1" indent="-91440" algn="l">
              <a:spcBef>
                <a:spcPts val="0"/>
              </a:spcBef>
              <a:spcAft>
                <a:spcPts val="0"/>
              </a:spcAft>
              <a:buSzPct val="111111"/>
              <a:buFont typeface="Arial"/>
              <a:buChar char="•"/>
            </a:pPr>
            <a:r>
              <a:rPr sz="1500" b="1" i="0">
                <a:solidFill>
                  <a:srgbClr val="FFFFFF"/>
                </a:solidFill>
                <a:latin typeface="Space Grotesk"/>
              </a:rPr>
              <a:t>Grounded and Safe Insights:</a:t>
            </a:r>
            <a:r>
              <a:rPr sz="1500" b="0" i="0">
                <a:solidFill>
                  <a:srgbClr val="FFFFFF"/>
                </a:solidFill>
                <a:latin typeface="Space Grotesk"/>
              </a:rPr>
              <a:t> MedRAG successfully enables the generation of grounded, current, and safer AI insights for healthcare research.</a:t>
            </a:r>
          </a:p>
        </p:txBody>
      </p:sp>
      <p:sp>
        <p:nvSpPr>
          <p:cNvPr id="15" name="Rectangle 14"/>
          <p:cNvSpPr/>
          <p:nvPr/>
        </p:nvSpPr>
        <p:spPr>
          <a:xfrm>
            <a:off x="4620071" y="1508670"/>
            <a:ext cx="4142630" cy="258425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620071" y="1508670"/>
            <a:ext cx="4142630" cy="258425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620071" y="1508670"/>
            <a:ext cx="4142630" cy="2332136"/>
          </a:xfrm>
          <a:prstGeom prst="rect">
            <a:avLst/>
          </a:prstGeom>
          <a:noFill/>
          <a:ln>
            <a:noFill/>
          </a:ln>
        </p:spPr>
        <p:txBody>
          <a:bodyPr wrap="square" lIns="0" tIns="0" rIns="0" bIns="0" anchor="t">
            <a:spAutoFit/>
          </a:bodyPr>
          <a:lstStyle/>
          <a:p>
            <a:pPr algn="l"/>
            <a:endParaRPr/>
          </a:p>
        </p:txBody>
      </p:sp>
      <p:pic>
        <p:nvPicPr>
          <p:cNvPr id="18" name="Picture 17" descr="tmpu26ism_l.png"/>
          <p:cNvPicPr>
            <a:picLocks noChangeAspect="1"/>
          </p:cNvPicPr>
          <p:nvPr/>
        </p:nvPicPr>
        <p:blipFill>
          <a:blip r:embed="rId4"/>
          <a:stretch>
            <a:fillRect/>
          </a:stretch>
        </p:blipFill>
        <p:spPr>
          <a:xfrm>
            <a:off x="4620071" y="1508670"/>
            <a:ext cx="4142630" cy="2332136"/>
          </a:xfrm>
          <a:prstGeom prst="rect">
            <a:avLst/>
          </a:prstGeom>
        </p:spPr>
      </p:pic>
      <p:sp>
        <p:nvSpPr>
          <p:cNvPr id="19" name="Rectangle 18"/>
          <p:cNvSpPr/>
          <p:nvPr/>
        </p:nvSpPr>
        <p:spPr>
          <a:xfrm>
            <a:off x="4620071" y="3917007"/>
            <a:ext cx="4142630" cy="1760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620071" y="3917007"/>
            <a:ext cx="4142630" cy="176063"/>
          </a:xfrm>
          <a:prstGeom prst="rect">
            <a:avLst/>
          </a:prstGeom>
          <a:noFill/>
          <a:ln>
            <a:noFill/>
          </a:ln>
        </p:spPr>
        <p:txBody>
          <a:bodyPr wrap="square" lIns="0" tIns="0" rIns="0" bIns="0" anchor="t">
            <a:spAutoFit/>
          </a:bodyPr>
          <a:lstStyle/>
          <a:p>
            <a:pPr algn="r"/>
            <a:r>
              <a:rPr sz="900" b="0" i="0">
                <a:solidFill>
                  <a:srgbClr val="FFFFFF"/>
                </a:solidFill>
                <a:latin typeface="Space Grotesk"/>
              </a:rPr>
              <a:t>Photo by Markus Winkler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2"/>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Agenda</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r>
              <a:t> </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647700" y="1508670"/>
            <a:ext cx="81153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647700" y="15086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647700" y="15086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7700" y="15086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a:t>
            </a:r>
          </a:p>
        </p:txBody>
      </p:sp>
      <p:sp>
        <p:nvSpPr>
          <p:cNvPr id="16" name="Rectangle 15"/>
          <p:cNvSpPr/>
          <p:nvPr/>
        </p:nvSpPr>
        <p:spPr>
          <a:xfrm>
            <a:off x="1066800" y="15086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1066800" y="15086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MedRAG: A Hybrid Retrieval-Augmented Generation System for AI + Healthcare Research</a:t>
            </a:r>
          </a:p>
        </p:txBody>
      </p:sp>
      <p:sp>
        <p:nvSpPr>
          <p:cNvPr id="18" name="Rectangle 17"/>
          <p:cNvSpPr/>
          <p:nvPr/>
        </p:nvSpPr>
        <p:spPr>
          <a:xfrm>
            <a:off x="647700" y="17372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Rectangle 18"/>
          <p:cNvSpPr/>
          <p:nvPr/>
        </p:nvSpPr>
        <p:spPr>
          <a:xfrm>
            <a:off x="647700" y="17372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647700" y="17372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2</a:t>
            </a:r>
          </a:p>
        </p:txBody>
      </p:sp>
      <p:sp>
        <p:nvSpPr>
          <p:cNvPr id="21" name="Rectangle 20"/>
          <p:cNvSpPr/>
          <p:nvPr/>
        </p:nvSpPr>
        <p:spPr>
          <a:xfrm>
            <a:off x="1066800" y="17372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TextBox 21"/>
          <p:cNvSpPr txBox="1"/>
          <p:nvPr/>
        </p:nvSpPr>
        <p:spPr>
          <a:xfrm>
            <a:off x="1066800" y="17372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Problem Statement: Why MedRAG? Addressing LLM Limitations in Healthcare AI</a:t>
            </a:r>
          </a:p>
        </p:txBody>
      </p:sp>
      <p:sp>
        <p:nvSpPr>
          <p:cNvPr id="23" name="Rectangle 22"/>
          <p:cNvSpPr/>
          <p:nvPr/>
        </p:nvSpPr>
        <p:spPr>
          <a:xfrm>
            <a:off x="647700" y="19658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647700" y="19658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647700" y="19658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3</a:t>
            </a:r>
          </a:p>
        </p:txBody>
      </p:sp>
      <p:sp>
        <p:nvSpPr>
          <p:cNvPr id="26" name="Rectangle 25"/>
          <p:cNvSpPr/>
          <p:nvPr/>
        </p:nvSpPr>
        <p:spPr>
          <a:xfrm>
            <a:off x="1066800" y="19658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7" name="TextBox 26"/>
          <p:cNvSpPr txBox="1"/>
          <p:nvPr/>
        </p:nvSpPr>
        <p:spPr>
          <a:xfrm>
            <a:off x="1066800" y="19658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Understanding Retrieval-Augmented Generation (RAG): The Core Idea</a:t>
            </a:r>
          </a:p>
        </p:txBody>
      </p:sp>
      <p:sp>
        <p:nvSpPr>
          <p:cNvPr id="28" name="Rectangle 27"/>
          <p:cNvSpPr/>
          <p:nvPr/>
        </p:nvSpPr>
        <p:spPr>
          <a:xfrm>
            <a:off x="647700" y="21944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9" name="Rectangle 28"/>
          <p:cNvSpPr/>
          <p:nvPr/>
        </p:nvSpPr>
        <p:spPr>
          <a:xfrm>
            <a:off x="647700" y="21944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TextBox 29"/>
          <p:cNvSpPr txBox="1"/>
          <p:nvPr/>
        </p:nvSpPr>
        <p:spPr>
          <a:xfrm>
            <a:off x="647700" y="21944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4</a:t>
            </a:r>
          </a:p>
        </p:txBody>
      </p:sp>
      <p:sp>
        <p:nvSpPr>
          <p:cNvPr id="31" name="Rectangle 30"/>
          <p:cNvSpPr/>
          <p:nvPr/>
        </p:nvSpPr>
        <p:spPr>
          <a:xfrm>
            <a:off x="1066800" y="21944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2" name="TextBox 31"/>
          <p:cNvSpPr txBox="1"/>
          <p:nvPr/>
        </p:nvSpPr>
        <p:spPr>
          <a:xfrm>
            <a:off x="1066800" y="21944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Limitations of Naive RAG: Insufficiency for Healthcare Research</a:t>
            </a:r>
          </a:p>
        </p:txBody>
      </p:sp>
      <p:sp>
        <p:nvSpPr>
          <p:cNvPr id="33" name="Rectangle 32"/>
          <p:cNvSpPr/>
          <p:nvPr/>
        </p:nvSpPr>
        <p:spPr>
          <a:xfrm>
            <a:off x="647700" y="24230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4" name="Rectangle 33"/>
          <p:cNvSpPr/>
          <p:nvPr/>
        </p:nvSpPr>
        <p:spPr>
          <a:xfrm>
            <a:off x="647700" y="24230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5" name="TextBox 34"/>
          <p:cNvSpPr txBox="1"/>
          <p:nvPr/>
        </p:nvSpPr>
        <p:spPr>
          <a:xfrm>
            <a:off x="647700" y="24230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5</a:t>
            </a:r>
          </a:p>
        </p:txBody>
      </p:sp>
      <p:sp>
        <p:nvSpPr>
          <p:cNvPr id="36" name="Rectangle 35"/>
          <p:cNvSpPr/>
          <p:nvPr/>
        </p:nvSpPr>
        <p:spPr>
          <a:xfrm>
            <a:off x="1066800" y="24230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7" name="TextBox 36"/>
          <p:cNvSpPr txBox="1"/>
          <p:nvPr/>
        </p:nvSpPr>
        <p:spPr>
          <a:xfrm>
            <a:off x="1066800" y="24230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MedRAG: A Hybrid Retrieval-Augmented Generation Approach</a:t>
            </a:r>
          </a:p>
        </p:txBody>
      </p:sp>
      <p:sp>
        <p:nvSpPr>
          <p:cNvPr id="38" name="Rectangle 37"/>
          <p:cNvSpPr/>
          <p:nvPr/>
        </p:nvSpPr>
        <p:spPr>
          <a:xfrm>
            <a:off x="647700" y="26516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9" name="Rectangle 38"/>
          <p:cNvSpPr/>
          <p:nvPr/>
        </p:nvSpPr>
        <p:spPr>
          <a:xfrm>
            <a:off x="647700" y="26516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0" name="TextBox 39"/>
          <p:cNvSpPr txBox="1"/>
          <p:nvPr/>
        </p:nvSpPr>
        <p:spPr>
          <a:xfrm>
            <a:off x="647700" y="26516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6</a:t>
            </a:r>
          </a:p>
        </p:txBody>
      </p:sp>
      <p:sp>
        <p:nvSpPr>
          <p:cNvPr id="41" name="Rectangle 40"/>
          <p:cNvSpPr/>
          <p:nvPr/>
        </p:nvSpPr>
        <p:spPr>
          <a:xfrm>
            <a:off x="1066800" y="26516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2" name="TextBox 41"/>
          <p:cNvSpPr txBox="1"/>
          <p:nvPr/>
        </p:nvSpPr>
        <p:spPr>
          <a:xfrm>
            <a:off x="1066800" y="26516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MedRAG Architecture: Detailed Pipeline Overview</a:t>
            </a:r>
          </a:p>
        </p:txBody>
      </p:sp>
      <p:sp>
        <p:nvSpPr>
          <p:cNvPr id="43" name="Rectangle 42"/>
          <p:cNvSpPr/>
          <p:nvPr/>
        </p:nvSpPr>
        <p:spPr>
          <a:xfrm>
            <a:off x="647700" y="28802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4" name="Rectangle 43"/>
          <p:cNvSpPr/>
          <p:nvPr/>
        </p:nvSpPr>
        <p:spPr>
          <a:xfrm>
            <a:off x="647700" y="28802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5" name="TextBox 44"/>
          <p:cNvSpPr txBox="1"/>
          <p:nvPr/>
        </p:nvSpPr>
        <p:spPr>
          <a:xfrm>
            <a:off x="647700" y="28802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7</a:t>
            </a:r>
          </a:p>
        </p:txBody>
      </p:sp>
      <p:sp>
        <p:nvSpPr>
          <p:cNvPr id="46" name="Rectangle 45"/>
          <p:cNvSpPr/>
          <p:nvPr/>
        </p:nvSpPr>
        <p:spPr>
          <a:xfrm>
            <a:off x="1066800" y="28802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 name="TextBox 46"/>
          <p:cNvSpPr txBox="1"/>
          <p:nvPr/>
        </p:nvSpPr>
        <p:spPr>
          <a:xfrm>
            <a:off x="1066800" y="28802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Knowledge Base Construction: Dataset and Indexing</a:t>
            </a:r>
          </a:p>
        </p:txBody>
      </p:sp>
      <p:sp>
        <p:nvSpPr>
          <p:cNvPr id="48" name="Rectangle 47"/>
          <p:cNvSpPr/>
          <p:nvPr/>
        </p:nvSpPr>
        <p:spPr>
          <a:xfrm>
            <a:off x="647700" y="31088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9" name="Rectangle 48"/>
          <p:cNvSpPr/>
          <p:nvPr/>
        </p:nvSpPr>
        <p:spPr>
          <a:xfrm>
            <a:off x="647700" y="31088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0" name="TextBox 49"/>
          <p:cNvSpPr txBox="1"/>
          <p:nvPr/>
        </p:nvSpPr>
        <p:spPr>
          <a:xfrm>
            <a:off x="647700" y="31088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8</a:t>
            </a:r>
          </a:p>
        </p:txBody>
      </p:sp>
      <p:sp>
        <p:nvSpPr>
          <p:cNvPr id="51" name="Rectangle 50"/>
          <p:cNvSpPr/>
          <p:nvPr/>
        </p:nvSpPr>
        <p:spPr>
          <a:xfrm>
            <a:off x="1066800" y="31088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2" name="TextBox 51"/>
          <p:cNvSpPr txBox="1"/>
          <p:nvPr/>
        </p:nvSpPr>
        <p:spPr>
          <a:xfrm>
            <a:off x="1066800" y="31088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Evaluation Setup: Experimental Design and Scoring</a:t>
            </a:r>
          </a:p>
        </p:txBody>
      </p:sp>
      <p:sp>
        <p:nvSpPr>
          <p:cNvPr id="53" name="Rectangle 52"/>
          <p:cNvSpPr/>
          <p:nvPr/>
        </p:nvSpPr>
        <p:spPr>
          <a:xfrm>
            <a:off x="647700" y="33374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4" name="Rectangle 53"/>
          <p:cNvSpPr/>
          <p:nvPr/>
        </p:nvSpPr>
        <p:spPr>
          <a:xfrm>
            <a:off x="647700" y="33374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5" name="TextBox 54"/>
          <p:cNvSpPr txBox="1"/>
          <p:nvPr/>
        </p:nvSpPr>
        <p:spPr>
          <a:xfrm>
            <a:off x="647700" y="33374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9</a:t>
            </a:r>
          </a:p>
        </p:txBody>
      </p:sp>
      <p:sp>
        <p:nvSpPr>
          <p:cNvPr id="56" name="Rectangle 55"/>
          <p:cNvSpPr/>
          <p:nvPr/>
        </p:nvSpPr>
        <p:spPr>
          <a:xfrm>
            <a:off x="1066800" y="33374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7" name="TextBox 56"/>
          <p:cNvSpPr txBox="1"/>
          <p:nvPr/>
        </p:nvSpPr>
        <p:spPr>
          <a:xfrm>
            <a:off x="1066800" y="33374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Baseline RAG Results: Performance Without Enhancement Stage</a:t>
            </a:r>
          </a:p>
        </p:txBody>
      </p:sp>
      <p:sp>
        <p:nvSpPr>
          <p:cNvPr id="58" name="Rectangle 57"/>
          <p:cNvSpPr/>
          <p:nvPr/>
        </p:nvSpPr>
        <p:spPr>
          <a:xfrm>
            <a:off x="647700" y="35660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9" name="Rectangle 58"/>
          <p:cNvSpPr/>
          <p:nvPr/>
        </p:nvSpPr>
        <p:spPr>
          <a:xfrm>
            <a:off x="647700" y="35660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0" name="TextBox 59"/>
          <p:cNvSpPr txBox="1"/>
          <p:nvPr/>
        </p:nvSpPr>
        <p:spPr>
          <a:xfrm>
            <a:off x="647700" y="35660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10</a:t>
            </a:r>
          </a:p>
        </p:txBody>
      </p:sp>
      <p:sp>
        <p:nvSpPr>
          <p:cNvPr id="61" name="Rectangle 60"/>
          <p:cNvSpPr/>
          <p:nvPr/>
        </p:nvSpPr>
        <p:spPr>
          <a:xfrm>
            <a:off x="1066800" y="35660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2" name="TextBox 61"/>
          <p:cNvSpPr txBox="1"/>
          <p:nvPr/>
        </p:nvSpPr>
        <p:spPr>
          <a:xfrm>
            <a:off x="1066800" y="35660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Full MedRAG Results: Performance With Hybrid Enhancement</a:t>
            </a:r>
          </a:p>
        </p:txBody>
      </p:sp>
      <p:sp>
        <p:nvSpPr>
          <p:cNvPr id="63" name="Rectangle 62"/>
          <p:cNvSpPr/>
          <p:nvPr/>
        </p:nvSpPr>
        <p:spPr>
          <a:xfrm>
            <a:off x="647700" y="37946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4" name="Rectangle 63"/>
          <p:cNvSpPr/>
          <p:nvPr/>
        </p:nvSpPr>
        <p:spPr>
          <a:xfrm>
            <a:off x="647700" y="37946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5" name="TextBox 64"/>
          <p:cNvSpPr txBox="1"/>
          <p:nvPr/>
        </p:nvSpPr>
        <p:spPr>
          <a:xfrm>
            <a:off x="647700" y="37946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11</a:t>
            </a:r>
          </a:p>
        </p:txBody>
      </p:sp>
      <p:sp>
        <p:nvSpPr>
          <p:cNvPr id="66" name="Rectangle 65"/>
          <p:cNvSpPr/>
          <p:nvPr/>
        </p:nvSpPr>
        <p:spPr>
          <a:xfrm>
            <a:off x="1066800" y="37946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7" name="TextBox 66"/>
          <p:cNvSpPr txBox="1"/>
          <p:nvPr/>
        </p:nvSpPr>
        <p:spPr>
          <a:xfrm>
            <a:off x="1066800" y="37946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Quality vs. Latency Trade-Off: Performance Comparison</a:t>
            </a:r>
          </a:p>
        </p:txBody>
      </p:sp>
      <p:sp>
        <p:nvSpPr>
          <p:cNvPr id="68" name="Rectangle 67"/>
          <p:cNvSpPr/>
          <p:nvPr/>
        </p:nvSpPr>
        <p:spPr>
          <a:xfrm>
            <a:off x="647700" y="40232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9" name="Rectangle 68"/>
          <p:cNvSpPr/>
          <p:nvPr/>
        </p:nvSpPr>
        <p:spPr>
          <a:xfrm>
            <a:off x="647700" y="40232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0" name="TextBox 69"/>
          <p:cNvSpPr txBox="1"/>
          <p:nvPr/>
        </p:nvSpPr>
        <p:spPr>
          <a:xfrm>
            <a:off x="647700" y="40232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12</a:t>
            </a:r>
          </a:p>
        </p:txBody>
      </p:sp>
      <p:sp>
        <p:nvSpPr>
          <p:cNvPr id="71" name="Rectangle 70"/>
          <p:cNvSpPr/>
          <p:nvPr/>
        </p:nvSpPr>
        <p:spPr>
          <a:xfrm>
            <a:off x="1066800" y="40232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2" name="TextBox 71"/>
          <p:cNvSpPr txBox="1"/>
          <p:nvPr/>
        </p:nvSpPr>
        <p:spPr>
          <a:xfrm>
            <a:off x="1066800" y="40232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Ethical &amp; Safety Measures: The Medical Validator Agent</a:t>
            </a:r>
          </a:p>
        </p:txBody>
      </p:sp>
      <p:sp>
        <p:nvSpPr>
          <p:cNvPr id="73" name="Rectangle 72"/>
          <p:cNvSpPr/>
          <p:nvPr/>
        </p:nvSpPr>
        <p:spPr>
          <a:xfrm>
            <a:off x="647700" y="42518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4" name="Rectangle 73"/>
          <p:cNvSpPr/>
          <p:nvPr/>
        </p:nvSpPr>
        <p:spPr>
          <a:xfrm>
            <a:off x="647700" y="42518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5" name="TextBox 74"/>
          <p:cNvSpPr txBox="1"/>
          <p:nvPr/>
        </p:nvSpPr>
        <p:spPr>
          <a:xfrm>
            <a:off x="647700" y="42518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13</a:t>
            </a:r>
          </a:p>
        </p:txBody>
      </p:sp>
      <p:sp>
        <p:nvSpPr>
          <p:cNvPr id="76" name="Rectangle 75"/>
          <p:cNvSpPr/>
          <p:nvPr/>
        </p:nvSpPr>
        <p:spPr>
          <a:xfrm>
            <a:off x="1066800" y="42518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7" name="TextBox 76"/>
          <p:cNvSpPr txBox="1"/>
          <p:nvPr/>
        </p:nvSpPr>
        <p:spPr>
          <a:xfrm>
            <a:off x="1066800" y="42518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Limitations: Acknowledging Current Constraints</a:t>
            </a:r>
          </a:p>
        </p:txBody>
      </p:sp>
      <p:sp>
        <p:nvSpPr>
          <p:cNvPr id="78" name="Rectangle 77"/>
          <p:cNvSpPr/>
          <p:nvPr/>
        </p:nvSpPr>
        <p:spPr>
          <a:xfrm>
            <a:off x="647700" y="44804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9" name="Rectangle 78"/>
          <p:cNvSpPr/>
          <p:nvPr/>
        </p:nvSpPr>
        <p:spPr>
          <a:xfrm>
            <a:off x="647700" y="44804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0" name="TextBox 79"/>
          <p:cNvSpPr txBox="1"/>
          <p:nvPr/>
        </p:nvSpPr>
        <p:spPr>
          <a:xfrm>
            <a:off x="647700" y="44804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14</a:t>
            </a:r>
          </a:p>
        </p:txBody>
      </p:sp>
      <p:sp>
        <p:nvSpPr>
          <p:cNvPr id="81" name="Rectangle 80"/>
          <p:cNvSpPr/>
          <p:nvPr/>
        </p:nvSpPr>
        <p:spPr>
          <a:xfrm>
            <a:off x="1066800" y="44804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2" name="TextBox 81"/>
          <p:cNvSpPr txBox="1"/>
          <p:nvPr/>
        </p:nvSpPr>
        <p:spPr>
          <a:xfrm>
            <a:off x="1066800" y="44804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Future Work: Enhancing MedRAG Capabilities</a:t>
            </a:r>
          </a:p>
        </p:txBody>
      </p:sp>
      <p:sp>
        <p:nvSpPr>
          <p:cNvPr id="83" name="Rectangle 82"/>
          <p:cNvSpPr/>
          <p:nvPr/>
        </p:nvSpPr>
        <p:spPr>
          <a:xfrm>
            <a:off x="647700" y="4709070"/>
            <a:ext cx="811530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4" name="Rectangle 83"/>
          <p:cNvSpPr/>
          <p:nvPr/>
        </p:nvSpPr>
        <p:spPr>
          <a:xfrm>
            <a:off x="647700" y="4709070"/>
            <a:ext cx="198090"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5" name="TextBox 84"/>
          <p:cNvSpPr txBox="1"/>
          <p:nvPr/>
        </p:nvSpPr>
        <p:spPr>
          <a:xfrm>
            <a:off x="647700" y="4709070"/>
            <a:ext cx="198090" cy="228600"/>
          </a:xfrm>
          <a:prstGeom prst="rect">
            <a:avLst/>
          </a:prstGeom>
          <a:noFill/>
          <a:ln>
            <a:noFill/>
          </a:ln>
        </p:spPr>
        <p:txBody>
          <a:bodyPr wrap="square" lIns="0" tIns="0" rIns="0" bIns="0" anchor="t">
            <a:spAutoFit/>
          </a:bodyPr>
          <a:lstStyle/>
          <a:p>
            <a:pPr algn="r"/>
            <a:r>
              <a:rPr sz="1200" b="0" i="0">
                <a:solidFill>
                  <a:srgbClr val="FFFFFF"/>
                </a:solidFill>
                <a:latin typeface="Space Grotesk"/>
              </a:rPr>
              <a:t>15</a:t>
            </a:r>
          </a:p>
        </p:txBody>
      </p:sp>
      <p:sp>
        <p:nvSpPr>
          <p:cNvPr id="86" name="Rectangle 85"/>
          <p:cNvSpPr/>
          <p:nvPr/>
        </p:nvSpPr>
        <p:spPr>
          <a:xfrm>
            <a:off x="1066800" y="4709070"/>
            <a:ext cx="7696199" cy="2286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7" name="TextBox 86"/>
          <p:cNvSpPr txBox="1"/>
          <p:nvPr/>
        </p:nvSpPr>
        <p:spPr>
          <a:xfrm>
            <a:off x="1066800" y="4709070"/>
            <a:ext cx="7696199" cy="228600"/>
          </a:xfrm>
          <a:prstGeom prst="rect">
            <a:avLst/>
          </a:prstGeom>
          <a:noFill/>
          <a:ln>
            <a:noFill/>
          </a:ln>
        </p:spPr>
        <p:txBody>
          <a:bodyPr wrap="square" lIns="0" tIns="0" rIns="0" bIns="0" anchor="t">
            <a:spAutoFit/>
          </a:bodyPr>
          <a:lstStyle/>
          <a:p>
            <a:pPr algn="l"/>
            <a:r>
              <a:rPr sz="1200" b="0" i="0">
                <a:solidFill>
                  <a:srgbClr val="FFFFFF"/>
                </a:solidFill>
                <a:latin typeface="Space Grotesk"/>
              </a:rPr>
              <a:t>Conclusion: MedRAG's Impact on AI + Healthcare Research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fontScale="90000"/>
          </a:bodyPr>
          <a:lstStyle/>
          <a:p>
            <a:pPr>
              <a:defRPr>
                <a:solidFill>
                  <a:srgbClr val="FFFFFF"/>
                </a:solidFill>
                <a:latin typeface="Space Grotesk"/>
              </a:defRPr>
            </a:pPr>
            <a:r>
              <a:t>MedRAG: A Hybrid Retrieval-Augmented Generation System for AI + Healthcare Research</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r>
              <a:t>Presenter: Sagar Y, M.Tech AI &amp; DS, VIT Bhopal University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417195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417195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417195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2162175"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2162175" y="1508670"/>
            <a:ext cx="304800" cy="304800"/>
          </a:xfrm>
          <a:prstGeom prst="rect">
            <a:avLst/>
          </a:prstGeom>
          <a:noFill/>
          <a:ln>
            <a:noFill/>
          </a:ln>
        </p:spPr>
        <p:txBody>
          <a:bodyPr wrap="square" lIns="0" tIns="0" rIns="0" bIns="0" anchor="t">
            <a:spAutoFit/>
          </a:bodyPr>
          <a:lstStyle/>
          <a:p>
            <a:pPr algn="ctr"/>
            <a:endParaRPr/>
          </a:p>
        </p:txBody>
      </p:sp>
      <p:pic>
        <p:nvPicPr>
          <p:cNvPr id="19" name="Picture 18" descr="tmphg3d6cos.png"/>
          <p:cNvPicPr>
            <a:picLocks noChangeAspect="1"/>
          </p:cNvPicPr>
          <p:nvPr/>
        </p:nvPicPr>
        <p:blipFill>
          <a:blip r:embed="rId4"/>
          <a:stretch>
            <a:fillRect/>
          </a:stretch>
        </p:blipFill>
        <p:spPr>
          <a:xfrm>
            <a:off x="2162175" y="1508670"/>
            <a:ext cx="304800" cy="304800"/>
          </a:xfrm>
          <a:prstGeom prst="rect">
            <a:avLst/>
          </a:prstGeom>
        </p:spPr>
      </p:pic>
      <p:sp>
        <p:nvSpPr>
          <p:cNvPr id="20" name="TextBox 19"/>
          <p:cNvSpPr txBox="1"/>
          <p:nvPr/>
        </p:nvSpPr>
        <p:spPr>
          <a:xfrm>
            <a:off x="228600" y="1927770"/>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Innovative Approach</a:t>
            </a:r>
          </a:p>
          <a:p>
            <a:pPr algn="ctr">
              <a:spcAft>
                <a:spcPts val="1200"/>
              </a:spcAft>
            </a:pPr>
            <a:r>
              <a:rPr sz="1400" b="0" i="0">
                <a:solidFill>
                  <a:srgbClr val="FFFFFF"/>
                </a:solidFill>
                <a:latin typeface="Space Grotesk"/>
              </a:rPr>
              <a:t>MedRAG represents a pioneering methodology that synergizes AI capabilities with healthcare research, aiming to bridge the gap between technological advancements and clinical applications.</a:t>
            </a:r>
          </a:p>
        </p:txBody>
      </p:sp>
      <p:sp>
        <p:nvSpPr>
          <p:cNvPr id="21" name="Rectangle 20"/>
          <p:cNvSpPr/>
          <p:nvPr/>
        </p:nvSpPr>
        <p:spPr>
          <a:xfrm>
            <a:off x="4591050" y="1508670"/>
            <a:ext cx="417195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4591050" y="1508670"/>
            <a:ext cx="417195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4591050" y="1508670"/>
            <a:ext cx="417195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6524625"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6524625"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tmpxlku4tv5.png"/>
          <p:cNvPicPr>
            <a:picLocks noChangeAspect="1"/>
          </p:cNvPicPr>
          <p:nvPr/>
        </p:nvPicPr>
        <p:blipFill>
          <a:blip r:embed="rId5"/>
          <a:stretch>
            <a:fillRect/>
          </a:stretch>
        </p:blipFill>
        <p:spPr>
          <a:xfrm>
            <a:off x="6524625" y="1508670"/>
            <a:ext cx="304800" cy="304800"/>
          </a:xfrm>
          <a:prstGeom prst="rect">
            <a:avLst/>
          </a:prstGeom>
        </p:spPr>
      </p:pic>
      <p:sp>
        <p:nvSpPr>
          <p:cNvPr id="27" name="TextBox 26"/>
          <p:cNvSpPr txBox="1"/>
          <p:nvPr/>
        </p:nvSpPr>
        <p:spPr>
          <a:xfrm>
            <a:off x="4591050" y="1927770"/>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Enhancing AI Capabilities</a:t>
            </a:r>
          </a:p>
          <a:p>
            <a:pPr algn="ctr">
              <a:spcAft>
                <a:spcPts val="1200"/>
              </a:spcAft>
            </a:pPr>
            <a:r>
              <a:rPr sz="1400" b="0" i="0">
                <a:solidFill>
                  <a:srgbClr val="FFFFFF"/>
                </a:solidFill>
                <a:latin typeface="Space Grotesk"/>
              </a:rPr>
              <a:t>By leveraging retrieval-augmented generation, MedRAG enhances the ability of AI systems to provide accurate, timely, and contextually relevant information in healthcare settings.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fontScale="90000"/>
          </a:bodyPr>
          <a:lstStyle/>
          <a:p>
            <a:pPr>
              <a:defRPr>
                <a:solidFill>
                  <a:srgbClr val="FFFFFF"/>
                </a:solidFill>
                <a:latin typeface="Space Grotesk"/>
              </a:defRPr>
            </a:pPr>
            <a:r>
              <a:t>Problem Statement: Why MedRAG? Addressing LLM Limitations in Healthcare AI</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14348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1434851" y="1508670"/>
            <a:ext cx="304800" cy="304800"/>
          </a:xfrm>
          <a:prstGeom prst="rect">
            <a:avLst/>
          </a:prstGeom>
          <a:noFill/>
          <a:ln>
            <a:noFill/>
          </a:ln>
        </p:spPr>
        <p:txBody>
          <a:bodyPr wrap="square" lIns="0" tIns="0" rIns="0" bIns="0" anchor="t">
            <a:spAutoFit/>
          </a:bodyPr>
          <a:lstStyle/>
          <a:p>
            <a:pPr algn="ctr"/>
            <a:endParaRPr/>
          </a:p>
        </p:txBody>
      </p:sp>
      <p:pic>
        <p:nvPicPr>
          <p:cNvPr id="19" name="Picture 18" descr="tmp6oqi968o.png"/>
          <p:cNvPicPr>
            <a:picLocks noChangeAspect="1"/>
          </p:cNvPicPr>
          <p:nvPr/>
        </p:nvPicPr>
        <p:blipFill>
          <a:blip r:embed="rId4"/>
          <a:stretch>
            <a:fillRect/>
          </a:stretch>
        </p:blipFill>
        <p:spPr>
          <a:xfrm>
            <a:off x="1434851" y="1508670"/>
            <a:ext cx="304800" cy="304800"/>
          </a:xfrm>
          <a:prstGeom prst="rect">
            <a:avLst/>
          </a:prstGeom>
        </p:spPr>
      </p:pic>
      <p:sp>
        <p:nvSpPr>
          <p:cNvPr id="20" name="TextBox 19"/>
          <p:cNvSpPr txBox="1"/>
          <p:nvPr/>
        </p:nvSpPr>
        <p:spPr>
          <a:xfrm>
            <a:off x="228600" y="19277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Static Knowledge Cutoffs</a:t>
            </a:r>
          </a:p>
          <a:p>
            <a:pPr algn="ctr">
              <a:spcAft>
                <a:spcPts val="1200"/>
              </a:spcAft>
            </a:pPr>
            <a:r>
              <a:rPr sz="1400" b="0" i="0">
                <a:solidFill>
                  <a:srgbClr val="FFFFFF"/>
                </a:solidFill>
                <a:latin typeface="Space Grotesk"/>
              </a:rPr>
              <a:t>Large Language Models (LLMs) often have fixed knowledge cutoffs, which can lead to the dissemination of outdated or irrelevant information in fast-evolving fields like healthcare.</a:t>
            </a:r>
          </a:p>
        </p:txBody>
      </p:sp>
      <p:sp>
        <p:nvSpPr>
          <p:cNvPr id="21" name="Rectangle 20"/>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4342953"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4342953"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tmpc5_7_7ph.png"/>
          <p:cNvPicPr>
            <a:picLocks noChangeAspect="1"/>
          </p:cNvPicPr>
          <p:nvPr/>
        </p:nvPicPr>
        <p:blipFill>
          <a:blip r:embed="rId5"/>
          <a:stretch>
            <a:fillRect/>
          </a:stretch>
        </p:blipFill>
        <p:spPr>
          <a:xfrm>
            <a:off x="4342953" y="1508670"/>
            <a:ext cx="304800" cy="304800"/>
          </a:xfrm>
          <a:prstGeom prst="rect">
            <a:avLst/>
          </a:prstGeom>
        </p:spPr>
      </p:pic>
      <p:sp>
        <p:nvSpPr>
          <p:cNvPr id="27" name="TextBox 26"/>
          <p:cNvSpPr txBox="1"/>
          <p:nvPr/>
        </p:nvSpPr>
        <p:spPr>
          <a:xfrm>
            <a:off x="3136701" y="1927770"/>
            <a:ext cx="2717452" cy="533400"/>
          </a:xfrm>
          <a:prstGeom prst="rect">
            <a:avLst/>
          </a:prstGeom>
          <a:noFill/>
          <a:ln>
            <a:noFill/>
          </a:ln>
        </p:spPr>
        <p:txBody>
          <a:bodyPr wrap="square" lIns="0" tIns="0" rIns="0" bIns="0" anchor="t">
            <a:spAutoFit/>
          </a:bodyPr>
          <a:lstStyle/>
          <a:p>
            <a:pPr algn="ctr"/>
            <a:r>
              <a:rPr sz="1300" b="0" i="0">
                <a:solidFill>
                  <a:srgbClr val="FFFFFF"/>
                </a:solidFill>
                <a:latin typeface="Space Grotesk"/>
              </a:rPr>
              <a:t>Dangers of Outdated Information</a:t>
            </a:r>
          </a:p>
          <a:p>
            <a:pPr algn="ctr">
              <a:spcAft>
                <a:spcPts val="1200"/>
              </a:spcAft>
            </a:pPr>
            <a:r>
              <a:rPr sz="1400" b="0" i="0">
                <a:solidFill>
                  <a:srgbClr val="FFFFFF"/>
                </a:solidFill>
                <a:latin typeface="Space Grotesk"/>
              </a:rPr>
              <a:t>In medical contexts, relying on outdated or hallucinated responses can have dire consequences, potentially compromising patient safety and care quality.</a:t>
            </a:r>
          </a:p>
        </p:txBody>
      </p:sp>
      <p:sp>
        <p:nvSpPr>
          <p:cNvPr id="28" name="Rectangle 27"/>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9" name="Rectangle 28"/>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Rectangle 29"/>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1" name="Rectangle 30"/>
          <p:cNvSpPr/>
          <p:nvPr/>
        </p:nvSpPr>
        <p:spPr>
          <a:xfrm>
            <a:off x="7251352"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2" name="TextBox 31"/>
          <p:cNvSpPr txBox="1"/>
          <p:nvPr/>
        </p:nvSpPr>
        <p:spPr>
          <a:xfrm>
            <a:off x="7251352" y="1508670"/>
            <a:ext cx="304800" cy="304800"/>
          </a:xfrm>
          <a:prstGeom prst="rect">
            <a:avLst/>
          </a:prstGeom>
          <a:noFill/>
          <a:ln>
            <a:noFill/>
          </a:ln>
        </p:spPr>
        <p:txBody>
          <a:bodyPr wrap="square" lIns="0" tIns="0" rIns="0" bIns="0" anchor="t">
            <a:spAutoFit/>
          </a:bodyPr>
          <a:lstStyle/>
          <a:p>
            <a:pPr algn="ctr"/>
            <a:endParaRPr/>
          </a:p>
        </p:txBody>
      </p:sp>
      <p:pic>
        <p:nvPicPr>
          <p:cNvPr id="33" name="Picture 32" descr="tmpkja08px0.png"/>
          <p:cNvPicPr>
            <a:picLocks noChangeAspect="1"/>
          </p:cNvPicPr>
          <p:nvPr/>
        </p:nvPicPr>
        <p:blipFill>
          <a:blip r:embed="rId6"/>
          <a:stretch>
            <a:fillRect/>
          </a:stretch>
        </p:blipFill>
        <p:spPr>
          <a:xfrm>
            <a:off x="7251352" y="1508670"/>
            <a:ext cx="304800" cy="304800"/>
          </a:xfrm>
          <a:prstGeom prst="rect">
            <a:avLst/>
          </a:prstGeom>
        </p:spPr>
      </p:pic>
      <p:sp>
        <p:nvSpPr>
          <p:cNvPr id="34" name="TextBox 33"/>
          <p:cNvSpPr txBox="1"/>
          <p:nvPr/>
        </p:nvSpPr>
        <p:spPr>
          <a:xfrm>
            <a:off x="6044803" y="1927770"/>
            <a:ext cx="2717899"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Resource-Intensive Retraining</a:t>
            </a:r>
          </a:p>
          <a:p>
            <a:pPr algn="ctr">
              <a:spcAft>
                <a:spcPts val="1200"/>
              </a:spcAft>
            </a:pPr>
            <a:r>
              <a:rPr sz="1400" b="0" i="0">
                <a:solidFill>
                  <a:srgbClr val="FFFFFF"/>
                </a:solidFill>
                <a:latin typeface="Space Grotesk"/>
              </a:rPr>
              <a:t>Frequent retraining of LLMs to keep pace with new research is not only computationally expensive but also impractical for dynamic knowledge bases in healthcare.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fontScale="90000"/>
          </a:bodyPr>
          <a:lstStyle/>
          <a:p>
            <a:pPr>
              <a:defRPr>
                <a:solidFill>
                  <a:srgbClr val="FFFFFF"/>
                </a:solidFill>
                <a:latin typeface="Space Grotesk"/>
              </a:defRPr>
            </a:pPr>
            <a:r>
              <a:t>Understanding Retrieval-Augmented Generation (RAG): The Core Idea</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228600" y="15086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Core Mechanism</a:t>
            </a:r>
          </a:p>
          <a:p>
            <a:pPr algn="ctr">
              <a:spcAft>
                <a:spcPts val="1200"/>
              </a:spcAft>
            </a:pPr>
            <a:r>
              <a:rPr sz="1400" b="0" i="0">
                <a:solidFill>
                  <a:srgbClr val="FFFFFF"/>
                </a:solidFill>
                <a:latin typeface="Space Grotesk"/>
              </a:rPr>
              <a:t>The essence of RAG lies in its ability to retrieve relevant documents from an external, up-to-date knowledge base, ensuring that the information used is current and reliable.</a:t>
            </a:r>
          </a:p>
        </p:txBody>
      </p:sp>
      <p:sp>
        <p:nvSpPr>
          <p:cNvPr id="18" name="Rectangle 17"/>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Rectangle 18"/>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3136701" y="1508670"/>
            <a:ext cx="2717452"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3136701" y="1508670"/>
            <a:ext cx="2717452"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Contextual Evidence Injection</a:t>
            </a:r>
          </a:p>
          <a:p>
            <a:pPr algn="ctr">
              <a:spcAft>
                <a:spcPts val="1200"/>
              </a:spcAft>
            </a:pPr>
            <a:r>
              <a:rPr sz="1400" b="0" i="0">
                <a:solidFill>
                  <a:srgbClr val="FFFFFF"/>
                </a:solidFill>
                <a:latin typeface="Space Grotesk"/>
              </a:rPr>
              <a:t>By injecting retrieved evidence directly into the LLM prompt, RAG enhances the context, allowing for the generation of responses that are grounded in verifiable research.</a:t>
            </a:r>
          </a:p>
        </p:txBody>
      </p:sp>
      <p:sp>
        <p:nvSpPr>
          <p:cNvPr id="22" name="Rectangle 21"/>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6044803" y="1508670"/>
            <a:ext cx="2717899"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6044803" y="1508670"/>
            <a:ext cx="2717899"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Reduction of Hallucination</a:t>
            </a:r>
          </a:p>
          <a:p>
            <a:pPr algn="ctr">
              <a:spcAft>
                <a:spcPts val="1200"/>
              </a:spcAft>
            </a:pPr>
            <a:r>
              <a:rPr sz="1400" b="0" i="0">
                <a:solidFill>
                  <a:srgbClr val="FFFFFF"/>
                </a:solidFill>
                <a:latin typeface="Space Grotesk"/>
              </a:rPr>
              <a:t>This approach significantly mitigates the risk of hallucination in LLM outputs, as responses are based on real, factual data rather than the model's static knowledge.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fontScale="90000"/>
          </a:bodyPr>
          <a:lstStyle/>
          <a:p>
            <a:pPr>
              <a:defRPr>
                <a:solidFill>
                  <a:srgbClr val="FFFFFF"/>
                </a:solidFill>
                <a:latin typeface="Space Grotesk"/>
              </a:defRPr>
            </a:pPr>
            <a:r>
              <a:t>Limitations of Naive RAG: Insufficiency for Healthcare Research</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72694"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72694" cy="3210520"/>
          </a:xfrm>
          <a:prstGeom prst="rect">
            <a:avLst/>
          </a:prstGeom>
          <a:noFill/>
          <a:ln>
            <a:noFill/>
          </a:ln>
        </p:spPr>
        <p:txBody>
          <a:bodyPr wrap="square" lIns="165100" tIns="0" rIns="0" bIns="190500" anchor="t">
            <a:spAutoFit/>
          </a:bodyPr>
          <a:lstStyle/>
          <a:p>
            <a:pPr marL="228600" indent="-91440" algn="l">
              <a:spcBef>
                <a:spcPts val="0"/>
              </a:spcBef>
              <a:spcAft>
                <a:spcPts val="0"/>
              </a:spcAft>
              <a:buSzPct val="100000"/>
              <a:buFont typeface="Arial"/>
              <a:buChar char="•"/>
            </a:pPr>
            <a:r>
              <a:rPr sz="1300" b="1" i="0" dirty="0">
                <a:solidFill>
                  <a:srgbClr val="FFFFFF"/>
                </a:solidFill>
                <a:latin typeface="Space Grotesk"/>
              </a:rPr>
              <a:t>Shallow Responses:</a:t>
            </a:r>
            <a:r>
              <a:rPr sz="1300" b="0" i="0" dirty="0">
                <a:solidFill>
                  <a:srgbClr val="FFFFFF"/>
                </a:solidFill>
                <a:latin typeface="Space Grotesk"/>
              </a:rPr>
              <a:t> Naive RAG often yields responses that are superficial and lack the depth required for complex healthcare inquiries, limiting its effectiveness.</a:t>
            </a:r>
          </a:p>
          <a:p>
            <a:pPr marL="228600" lvl="1" indent="-91440" algn="l">
              <a:spcBef>
                <a:spcPts val="0"/>
              </a:spcBef>
              <a:spcAft>
                <a:spcPts val="0"/>
              </a:spcAft>
              <a:buSzPct val="100000"/>
              <a:buFont typeface="Arial"/>
              <a:buChar char="•"/>
            </a:pPr>
            <a:r>
              <a:rPr sz="1300" b="1" i="0" dirty="0">
                <a:solidFill>
                  <a:srgbClr val="FFFFFF"/>
                </a:solidFill>
                <a:latin typeface="Space Grotesk"/>
              </a:rPr>
              <a:t>Repetitive Outputs:</a:t>
            </a:r>
            <a:r>
              <a:rPr sz="1300" b="0" i="0" dirty="0">
                <a:solidFill>
                  <a:srgbClr val="FFFFFF"/>
                </a:solidFill>
                <a:latin typeface="Space Grotesk"/>
              </a:rPr>
              <a:t> The tendency to produce repetitive answers diminishes the overall quality and engagement of the generated content, making it less useful for nuanced discussions.</a:t>
            </a:r>
          </a:p>
          <a:p>
            <a:pPr marL="228600" lvl="1" indent="-91440" algn="l">
              <a:spcBef>
                <a:spcPts val="0"/>
              </a:spcBef>
              <a:spcAft>
                <a:spcPts val="0"/>
              </a:spcAft>
              <a:buSzPct val="100000"/>
              <a:buFont typeface="Arial"/>
              <a:buChar char="•"/>
            </a:pPr>
            <a:r>
              <a:rPr sz="1300" b="1" i="0" dirty="0">
                <a:solidFill>
                  <a:srgbClr val="FFFFFF"/>
                </a:solidFill>
                <a:latin typeface="Space Grotesk"/>
              </a:rPr>
              <a:t>Lack of Coherent Reasoning:</a:t>
            </a:r>
            <a:r>
              <a:rPr sz="1300" b="0" i="0" dirty="0">
                <a:solidFill>
                  <a:srgbClr val="FFFFFF"/>
                </a:solidFill>
                <a:latin typeface="Space Grotesk"/>
              </a:rPr>
              <a:t> Despite factual correctness, naive RAG struggles with providing structured and coherent reasoning, which is essential for advanced healthcare research tasks.</a:t>
            </a:r>
          </a:p>
        </p:txBody>
      </p:sp>
      <p:sp>
        <p:nvSpPr>
          <p:cNvPr id="15" name="Rectangle 14"/>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589710" y="1508670"/>
            <a:ext cx="4173140" cy="2349251"/>
          </a:xfrm>
          <a:prstGeom prst="rect">
            <a:avLst/>
          </a:prstGeom>
          <a:noFill/>
          <a:ln>
            <a:noFill/>
          </a:ln>
        </p:spPr>
        <p:txBody>
          <a:bodyPr wrap="square" lIns="0" tIns="0" rIns="0" bIns="0" anchor="t">
            <a:spAutoFit/>
          </a:bodyPr>
          <a:lstStyle/>
          <a:p>
            <a:pPr algn="l"/>
            <a:endParaRPr/>
          </a:p>
        </p:txBody>
      </p:sp>
      <p:sp>
        <p:nvSpPr>
          <p:cNvPr id="19" name="Rectangle 18"/>
          <p:cNvSpPr/>
          <p:nvPr/>
        </p:nvSpPr>
        <p:spPr>
          <a:xfrm>
            <a:off x="4589710" y="3934122"/>
            <a:ext cx="4173140" cy="15463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589710" y="3934122"/>
            <a:ext cx="4173140" cy="154632"/>
          </a:xfrm>
          <a:prstGeom prst="rect">
            <a:avLst/>
          </a:prstGeom>
          <a:noFill/>
          <a:ln>
            <a:noFill/>
          </a:ln>
        </p:spPr>
        <p:txBody>
          <a:bodyPr wrap="square" lIns="0" tIns="0" rIns="0" bIns="0" anchor="t">
            <a:spAutoFit/>
          </a:bodyPr>
          <a:lstStyle/>
          <a:p>
            <a:pPr algn="r"/>
            <a:r>
              <a:rPr sz="800" b="0" i="0">
                <a:solidFill>
                  <a:srgbClr val="FFFFFF"/>
                </a:solidFill>
                <a:latin typeface="Space Grotesk"/>
              </a:rPr>
              <a:t>Photo by Alexander Grey on Unsplash</a:t>
            </a:r>
          </a:p>
        </p:txBody>
      </p:sp>
      <p:pic>
        <p:nvPicPr>
          <p:cNvPr id="23" name="Picture 22">
            <a:extLst>
              <a:ext uri="{FF2B5EF4-FFF2-40B4-BE49-F238E27FC236}">
                <a16:creationId xmlns:a16="http://schemas.microsoft.com/office/drawing/2014/main" id="{99F15E95-EEC5-D08F-2A5D-C4445C016D65}"/>
              </a:ext>
            </a:extLst>
          </p:cNvPr>
          <p:cNvPicPr>
            <a:picLocks noChangeAspect="1"/>
          </p:cNvPicPr>
          <p:nvPr/>
        </p:nvPicPr>
        <p:blipFill>
          <a:blip r:embed="rId4"/>
          <a:stretch>
            <a:fillRect/>
          </a:stretch>
        </p:blipFill>
        <p:spPr>
          <a:xfrm>
            <a:off x="4554291" y="1521350"/>
            <a:ext cx="4208559" cy="27137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MedRAG: A Hybrid Retrieval-Augmented Generation Approach</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72694"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72694" cy="3210520"/>
          </a:xfrm>
          <a:prstGeom prst="rect">
            <a:avLst/>
          </a:prstGeom>
          <a:noFill/>
          <a:ln>
            <a:noFill/>
          </a:ln>
        </p:spPr>
        <p:txBody>
          <a:bodyPr wrap="square" lIns="165100" tIns="0" rIns="0" bIns="190500" anchor="t">
            <a:spAutoFit/>
          </a:bodyPr>
          <a:lstStyle/>
          <a:p>
            <a:pPr marL="228600" indent="-91440" algn="l">
              <a:spcBef>
                <a:spcPts val="0"/>
              </a:spcBef>
              <a:spcAft>
                <a:spcPts val="0"/>
              </a:spcAft>
              <a:buSzPct val="100000"/>
              <a:buFont typeface="Arial"/>
              <a:buChar char="•"/>
            </a:pPr>
            <a:r>
              <a:rPr sz="1300" b="1" i="0">
                <a:solidFill>
                  <a:srgbClr val="FFFFFF"/>
                </a:solidFill>
                <a:latin typeface="Space Grotesk"/>
              </a:rPr>
              <a:t>Modular Design Philosophy:</a:t>
            </a:r>
            <a:r>
              <a:rPr sz="1300" b="0" i="0">
                <a:solidFill>
                  <a:srgbClr val="FFFFFF"/>
                </a:solidFill>
                <a:latin typeface="Space Grotesk"/>
              </a:rPr>
              <a:t> MedRAG employs a modular, multi-stage pipeline that allows for enhanced performance by specializing each component for distinct roles within the system.</a:t>
            </a:r>
          </a:p>
          <a:p>
            <a:pPr marL="228600" lvl="1" indent="-91440" algn="l">
              <a:spcBef>
                <a:spcPts val="0"/>
              </a:spcBef>
              <a:spcAft>
                <a:spcPts val="0"/>
              </a:spcAft>
              <a:buSzPct val="100000"/>
              <a:buFont typeface="Arial"/>
              <a:buChar char="•"/>
            </a:pPr>
            <a:r>
              <a:rPr sz="1300" b="1" i="0">
                <a:solidFill>
                  <a:srgbClr val="FFFFFF"/>
                </a:solidFill>
                <a:latin typeface="Space Grotesk"/>
              </a:rPr>
              <a:t>Balancing Accuracy and Completeness:</a:t>
            </a:r>
            <a:r>
              <a:rPr sz="1300" b="0" i="0">
                <a:solidFill>
                  <a:srgbClr val="FFFFFF"/>
                </a:solidFill>
                <a:latin typeface="Space Grotesk"/>
              </a:rPr>
              <a:t> The design aims to achieve a critical balance between accuracy, completeness, and safety in the outputs generated, ensuring high-quality responses.</a:t>
            </a:r>
          </a:p>
          <a:p>
            <a:pPr marL="228600" lvl="1" indent="-91440" algn="l">
              <a:spcBef>
                <a:spcPts val="0"/>
              </a:spcBef>
              <a:spcAft>
                <a:spcPts val="0"/>
              </a:spcAft>
              <a:buSzPct val="100000"/>
              <a:buFont typeface="Arial"/>
              <a:buChar char="•"/>
            </a:pPr>
            <a:r>
              <a:rPr sz="1300" b="1" i="0">
                <a:solidFill>
                  <a:srgbClr val="FFFFFF"/>
                </a:solidFill>
                <a:latin typeface="Space Grotesk"/>
              </a:rPr>
              <a:t>Chaining Smaller Models:</a:t>
            </a:r>
            <a:r>
              <a:rPr sz="1300" b="0" i="0">
                <a:solidFill>
                  <a:srgbClr val="FFFFFF"/>
                </a:solidFill>
                <a:latin typeface="Space Grotesk"/>
              </a:rPr>
              <a:t> Instead of relying on a single large model, MedRAG chains together smaller, efficient models, optimizing performance and resource utilization.</a:t>
            </a:r>
          </a:p>
        </p:txBody>
      </p:sp>
      <p:sp>
        <p:nvSpPr>
          <p:cNvPr id="15" name="Rectangle 14"/>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589710" y="1508670"/>
            <a:ext cx="4173140" cy="2349251"/>
          </a:xfrm>
          <a:prstGeom prst="rect">
            <a:avLst/>
          </a:prstGeom>
          <a:noFill/>
          <a:ln>
            <a:noFill/>
          </a:ln>
        </p:spPr>
        <p:txBody>
          <a:bodyPr wrap="square" lIns="0" tIns="0" rIns="0" bIns="0" anchor="t">
            <a:spAutoFit/>
          </a:bodyPr>
          <a:lstStyle/>
          <a:p>
            <a:pPr algn="l"/>
            <a:endParaRPr/>
          </a:p>
        </p:txBody>
      </p:sp>
      <p:pic>
        <p:nvPicPr>
          <p:cNvPr id="18" name="Picture 17" descr="tmpo01aiov1.png"/>
          <p:cNvPicPr>
            <a:picLocks noChangeAspect="1"/>
          </p:cNvPicPr>
          <p:nvPr/>
        </p:nvPicPr>
        <p:blipFill>
          <a:blip r:embed="rId4"/>
          <a:stretch>
            <a:fillRect/>
          </a:stretch>
        </p:blipFill>
        <p:spPr>
          <a:xfrm>
            <a:off x="4589710" y="1508670"/>
            <a:ext cx="4173140" cy="2349251"/>
          </a:xfrm>
          <a:prstGeom prst="rect">
            <a:avLst/>
          </a:prstGeom>
        </p:spPr>
      </p:pic>
      <p:sp>
        <p:nvSpPr>
          <p:cNvPr id="19" name="Rectangle 18"/>
          <p:cNvSpPr/>
          <p:nvPr/>
        </p:nvSpPr>
        <p:spPr>
          <a:xfrm>
            <a:off x="4589710" y="3934122"/>
            <a:ext cx="4173140" cy="15463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589710" y="3934122"/>
            <a:ext cx="4173140" cy="154632"/>
          </a:xfrm>
          <a:prstGeom prst="rect">
            <a:avLst/>
          </a:prstGeom>
          <a:noFill/>
          <a:ln>
            <a:noFill/>
          </a:ln>
        </p:spPr>
        <p:txBody>
          <a:bodyPr wrap="square" lIns="0" tIns="0" rIns="0" bIns="0" anchor="t">
            <a:spAutoFit/>
          </a:bodyPr>
          <a:lstStyle/>
          <a:p>
            <a:pPr algn="r"/>
            <a:r>
              <a:rPr sz="800" b="0" i="0">
                <a:solidFill>
                  <a:srgbClr val="FFFFFF"/>
                </a:solidFill>
                <a:latin typeface="Space Grotesk"/>
              </a:rPr>
              <a:t>Photo by Ousa Chea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MedRAG Architecture: Detailed Pipeline Overview</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4172694"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228600" y="1508670"/>
            <a:ext cx="4172694" cy="3337470"/>
          </a:xfrm>
          <a:prstGeom prst="rect">
            <a:avLst/>
          </a:prstGeom>
          <a:noFill/>
          <a:ln>
            <a:noFill/>
          </a:ln>
        </p:spPr>
        <p:txBody>
          <a:bodyPr wrap="square" lIns="165100" tIns="0" rIns="0" bIns="190500" anchor="t">
            <a:spAutoFit/>
          </a:bodyPr>
          <a:lstStyle/>
          <a:p>
            <a:pPr marL="228600" indent="-91440" algn="l">
              <a:spcBef>
                <a:spcPts val="0"/>
              </a:spcBef>
              <a:spcAft>
                <a:spcPts val="0"/>
              </a:spcAft>
              <a:buSzPct val="88888"/>
              <a:buFont typeface="Arial"/>
              <a:buChar char="•"/>
            </a:pPr>
            <a:r>
              <a:rPr sz="1100" b="1" i="0" dirty="0">
                <a:solidFill>
                  <a:srgbClr val="FFFFFF"/>
                </a:solidFill>
                <a:latin typeface="Space Grotesk"/>
              </a:rPr>
              <a:t>FAISS Retriever:</a:t>
            </a:r>
            <a:r>
              <a:rPr sz="1100" b="0" i="0" dirty="0">
                <a:solidFill>
                  <a:srgbClr val="FFFFFF"/>
                </a:solidFill>
                <a:latin typeface="Space Grotesk"/>
              </a:rPr>
              <a:t> This component is responsible for efficiently retrieving the top-K relevant research documents from the knowledge base, ensuring timely access to information.</a:t>
            </a:r>
          </a:p>
          <a:p>
            <a:pPr marL="228600" lvl="1" indent="-91440" algn="l">
              <a:spcBef>
                <a:spcPts val="0"/>
              </a:spcBef>
              <a:spcAft>
                <a:spcPts val="0"/>
              </a:spcAft>
              <a:buSzPct val="88888"/>
              <a:buFont typeface="Arial"/>
              <a:buChar char="•"/>
            </a:pPr>
            <a:r>
              <a:rPr sz="1100" b="1" i="0" dirty="0">
                <a:solidFill>
                  <a:srgbClr val="FFFFFF"/>
                </a:solidFill>
                <a:latin typeface="Space Grotesk"/>
              </a:rPr>
              <a:t>Flan-T5 Integration:</a:t>
            </a:r>
            <a:r>
              <a:rPr sz="1100" b="0" i="0" dirty="0">
                <a:solidFill>
                  <a:srgbClr val="FFFFFF"/>
                </a:solidFill>
                <a:latin typeface="Space Grotesk"/>
              </a:rPr>
              <a:t> Flan-T5 synthesizes and integrates information from multiple retrieved sources, enhancing the richness and depth of the generated responses.</a:t>
            </a:r>
          </a:p>
          <a:p>
            <a:pPr marL="228600" lvl="1" indent="-91440" algn="l">
              <a:spcBef>
                <a:spcPts val="0"/>
              </a:spcBef>
              <a:spcAft>
                <a:spcPts val="0"/>
              </a:spcAft>
              <a:buSzPct val="88888"/>
              <a:buFont typeface="Arial"/>
              <a:buChar char="•"/>
            </a:pPr>
            <a:r>
              <a:rPr sz="1100" b="1" i="0" dirty="0">
                <a:solidFill>
                  <a:srgbClr val="FFFFFF"/>
                </a:solidFill>
                <a:latin typeface="Space Grotesk"/>
              </a:rPr>
              <a:t>Gemma-2B Enhancement Model:</a:t>
            </a:r>
            <a:r>
              <a:rPr sz="1100" b="0" i="0" dirty="0">
                <a:solidFill>
                  <a:srgbClr val="FFFFFF"/>
                </a:solidFill>
                <a:latin typeface="Space Grotesk"/>
              </a:rPr>
              <a:t> This model further processes the synthesized information to produce structured, analytical responses that are coherent and insightful.</a:t>
            </a:r>
          </a:p>
          <a:p>
            <a:pPr marL="228600" lvl="1" indent="-91440" algn="l">
              <a:spcBef>
                <a:spcPts val="0"/>
              </a:spcBef>
              <a:spcAft>
                <a:spcPts val="0"/>
              </a:spcAft>
              <a:buSzPct val="88888"/>
              <a:buFont typeface="Arial"/>
              <a:buChar char="•"/>
            </a:pPr>
            <a:r>
              <a:rPr sz="1100" b="1" i="0" dirty="0">
                <a:solidFill>
                  <a:srgbClr val="FFFFFF"/>
                </a:solidFill>
                <a:latin typeface="Space Grotesk"/>
              </a:rPr>
              <a:t>Medical Validator Agent:</a:t>
            </a:r>
            <a:r>
              <a:rPr sz="1100" b="0" i="0" dirty="0">
                <a:solidFill>
                  <a:srgbClr val="FFFFFF"/>
                </a:solidFill>
                <a:latin typeface="Space Grotesk"/>
              </a:rPr>
              <a:t> A critical safety component that enforces protocols to ensure non-diagnostic outputs, adhering to ethical guidelines in healthcare.</a:t>
            </a:r>
          </a:p>
        </p:txBody>
      </p:sp>
      <p:sp>
        <p:nvSpPr>
          <p:cNvPr id="15" name="Rectangle 14"/>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4589710" y="1508670"/>
            <a:ext cx="4173140" cy="257993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TextBox 16"/>
          <p:cNvSpPr txBox="1"/>
          <p:nvPr/>
        </p:nvSpPr>
        <p:spPr>
          <a:xfrm>
            <a:off x="4589710" y="1508670"/>
            <a:ext cx="4173140" cy="2349251"/>
          </a:xfrm>
          <a:prstGeom prst="rect">
            <a:avLst/>
          </a:prstGeom>
          <a:noFill/>
          <a:ln>
            <a:noFill/>
          </a:ln>
        </p:spPr>
        <p:txBody>
          <a:bodyPr wrap="square" lIns="0" tIns="0" rIns="0" bIns="0" anchor="t">
            <a:spAutoFit/>
          </a:bodyPr>
          <a:lstStyle/>
          <a:p>
            <a:pPr algn="l"/>
            <a:endParaRPr/>
          </a:p>
        </p:txBody>
      </p:sp>
      <p:sp>
        <p:nvSpPr>
          <p:cNvPr id="19" name="Rectangle 18"/>
          <p:cNvSpPr/>
          <p:nvPr/>
        </p:nvSpPr>
        <p:spPr>
          <a:xfrm>
            <a:off x="4589710" y="3934122"/>
            <a:ext cx="4173140" cy="15463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TextBox 19"/>
          <p:cNvSpPr txBox="1"/>
          <p:nvPr/>
        </p:nvSpPr>
        <p:spPr>
          <a:xfrm>
            <a:off x="4589710" y="3934122"/>
            <a:ext cx="4173140" cy="154632"/>
          </a:xfrm>
          <a:prstGeom prst="rect">
            <a:avLst/>
          </a:prstGeom>
          <a:noFill/>
          <a:ln>
            <a:noFill/>
          </a:ln>
        </p:spPr>
        <p:txBody>
          <a:bodyPr wrap="square" lIns="0" tIns="0" rIns="0" bIns="0" anchor="t">
            <a:spAutoFit/>
          </a:bodyPr>
          <a:lstStyle/>
          <a:p>
            <a:pPr algn="r"/>
            <a:r>
              <a:rPr sz="800" b="0" i="0">
                <a:solidFill>
                  <a:srgbClr val="FFFFFF"/>
                </a:solidFill>
                <a:latin typeface="Space Grotesk"/>
              </a:rPr>
              <a:t>Photo by Hanna Morris on Unsplash</a:t>
            </a:r>
          </a:p>
        </p:txBody>
      </p:sp>
      <p:pic>
        <p:nvPicPr>
          <p:cNvPr id="21" name="Picture 20">
            <a:extLst>
              <a:ext uri="{FF2B5EF4-FFF2-40B4-BE49-F238E27FC236}">
                <a16:creationId xmlns:a16="http://schemas.microsoft.com/office/drawing/2014/main" id="{6C9B349B-32BF-290B-1849-D5BE37099E4A}"/>
              </a:ext>
            </a:extLst>
          </p:cNvPr>
          <p:cNvPicPr>
            <a:picLocks noChangeAspect="1"/>
          </p:cNvPicPr>
          <p:nvPr/>
        </p:nvPicPr>
        <p:blipFill>
          <a:blip r:embed="rId4"/>
          <a:stretch>
            <a:fillRect/>
          </a:stretch>
        </p:blipFill>
        <p:spPr>
          <a:xfrm>
            <a:off x="4638972" y="1364456"/>
            <a:ext cx="4123878" cy="31836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mpza8z59rn.png"/>
          <p:cNvPicPr>
            <a:picLocks noChangeAspect="1"/>
          </p:cNvPicPr>
          <p:nvPr/>
        </p:nvPicPr>
        <p:blipFill>
          <a:blip r:embed="rId3"/>
          <a:stretch>
            <a:fillRect/>
          </a:stretch>
        </p:blipFill>
        <p:spPr>
          <a:xfrm>
            <a:off x="-9078" y="-9227"/>
            <a:ext cx="9162008" cy="5175349"/>
          </a:xfrm>
          <a:prstGeom prst="rect">
            <a:avLst/>
          </a:prstGeom>
        </p:spPr>
      </p:pic>
      <p:sp>
        <p:nvSpPr>
          <p:cNvPr id="2" name="Title 1"/>
          <p:cNvSpPr>
            <a:spLocks noGrp="1"/>
          </p:cNvSpPr>
          <p:nvPr>
            <p:ph type="title"/>
          </p:nvPr>
        </p:nvSpPr>
        <p:spPr/>
        <p:txBody>
          <a:bodyPr>
            <a:normAutofit/>
          </a:bodyPr>
          <a:lstStyle/>
          <a:p>
            <a:pPr>
              <a:defRPr>
                <a:solidFill>
                  <a:srgbClr val="FFFFFF"/>
                </a:solidFill>
                <a:latin typeface="Space Grotesk"/>
              </a:defRPr>
            </a:pPr>
            <a:r>
              <a:t>Knowledge Base Construction: Dataset and Indexing</a:t>
            </a:r>
          </a:p>
        </p:txBody>
      </p:sp>
      <p:sp>
        <p:nvSpPr>
          <p:cNvPr id="4" name="Subtitle 3"/>
          <p:cNvSpPr>
            <a:spLocks noGrp="1"/>
          </p:cNvSpPr>
          <p:nvPr>
            <p:ph type="subTitle" idx="13"/>
          </p:nvPr>
        </p:nvSpPr>
        <p:spPr/>
        <p:txBody>
          <a:bodyPr>
            <a:normAutofit/>
          </a:bodyPr>
          <a:lstStyle/>
          <a:p>
            <a:pPr>
              <a:defRPr>
                <a:solidFill>
                  <a:srgbClr val="FF40FF"/>
                </a:solidFill>
                <a:latin typeface="Space Grotesk"/>
              </a:defRPr>
            </a:pPr>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5344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9078" y="-9227"/>
            <a:ext cx="9162157" cy="5175498"/>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9078" y="-9227"/>
            <a:ext cx="9162008" cy="5175349"/>
          </a:xfrm>
          <a:prstGeom prst="rect">
            <a:avLst/>
          </a:prstGeom>
          <a:noFill/>
          <a:ln>
            <a:noFill/>
          </a:ln>
        </p:spPr>
        <p:txBody>
          <a:bodyPr wrap="square" lIns="0" tIns="0" rIns="0" bIns="0" anchor="t">
            <a:spAutoFit/>
          </a:bodyPr>
          <a:lstStyle/>
          <a:p>
            <a:pPr algn="l"/>
            <a:endParaRPr/>
          </a:p>
        </p:txBody>
      </p:sp>
      <p:sp>
        <p:nvSpPr>
          <p:cNvPr id="12" name="Rectangle 11"/>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a:xfrm>
            <a:off x="228600" y="1508670"/>
            <a:ext cx="8534400" cy="334461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a:xfrm>
            <a:off x="22860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22860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a:xfrm>
            <a:off x="22860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7" name="Rectangle 16"/>
          <p:cNvSpPr/>
          <p:nvPr/>
        </p:nvSpPr>
        <p:spPr>
          <a:xfrm>
            <a:off x="2162175"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2162175" y="1508670"/>
            <a:ext cx="304800" cy="304800"/>
          </a:xfrm>
          <a:prstGeom prst="rect">
            <a:avLst/>
          </a:prstGeom>
          <a:noFill/>
          <a:ln>
            <a:noFill/>
          </a:ln>
        </p:spPr>
        <p:txBody>
          <a:bodyPr wrap="square" lIns="0" tIns="0" rIns="0" bIns="0" anchor="t">
            <a:spAutoFit/>
          </a:bodyPr>
          <a:lstStyle/>
          <a:p>
            <a:pPr algn="ctr"/>
            <a:endParaRPr/>
          </a:p>
        </p:txBody>
      </p:sp>
      <p:pic>
        <p:nvPicPr>
          <p:cNvPr id="19" name="Picture 18" descr="tmpsmd0hx5j.png"/>
          <p:cNvPicPr>
            <a:picLocks noChangeAspect="1"/>
          </p:cNvPicPr>
          <p:nvPr/>
        </p:nvPicPr>
        <p:blipFill>
          <a:blip r:embed="rId4"/>
          <a:stretch>
            <a:fillRect/>
          </a:stretch>
        </p:blipFill>
        <p:spPr>
          <a:xfrm>
            <a:off x="2162175" y="1508670"/>
            <a:ext cx="304800" cy="304800"/>
          </a:xfrm>
          <a:prstGeom prst="rect">
            <a:avLst/>
          </a:prstGeom>
        </p:spPr>
      </p:pic>
      <p:sp>
        <p:nvSpPr>
          <p:cNvPr id="20" name="TextBox 19"/>
          <p:cNvSpPr txBox="1"/>
          <p:nvPr/>
        </p:nvSpPr>
        <p:spPr>
          <a:xfrm>
            <a:off x="228600" y="1927770"/>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Comprehensive Dataset</a:t>
            </a:r>
          </a:p>
          <a:p>
            <a:pPr algn="ctr">
              <a:spcAft>
                <a:spcPts val="1200"/>
              </a:spcAft>
            </a:pPr>
            <a:r>
              <a:rPr sz="1400" b="0" i="0">
                <a:solidFill>
                  <a:srgbClr val="FFFFFF"/>
                </a:solidFill>
                <a:latin typeface="Space Grotesk"/>
              </a:rPr>
              <a:t>The knowledge base comprises approximately 100,000 AI + Healthcare research papers, focusing on the most recent literature from 2023 to 2025.</a:t>
            </a:r>
          </a:p>
        </p:txBody>
      </p:sp>
      <p:sp>
        <p:nvSpPr>
          <p:cNvPr id="21" name="Rectangle 20"/>
          <p:cNvSpPr/>
          <p:nvPr/>
        </p:nvSpPr>
        <p:spPr>
          <a:xfrm>
            <a:off x="459105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a:xfrm>
            <a:off x="459105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3" name="Rectangle 22"/>
          <p:cNvSpPr/>
          <p:nvPr/>
        </p:nvSpPr>
        <p:spPr>
          <a:xfrm>
            <a:off x="4591050" y="1508670"/>
            <a:ext cx="4171950" cy="1679227"/>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4" name="Rectangle 23"/>
          <p:cNvSpPr/>
          <p:nvPr/>
        </p:nvSpPr>
        <p:spPr>
          <a:xfrm>
            <a:off x="6524625"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TextBox 24"/>
          <p:cNvSpPr txBox="1"/>
          <p:nvPr/>
        </p:nvSpPr>
        <p:spPr>
          <a:xfrm>
            <a:off x="6524625" y="1508670"/>
            <a:ext cx="304800" cy="304800"/>
          </a:xfrm>
          <a:prstGeom prst="rect">
            <a:avLst/>
          </a:prstGeom>
          <a:noFill/>
          <a:ln>
            <a:noFill/>
          </a:ln>
        </p:spPr>
        <p:txBody>
          <a:bodyPr wrap="square" lIns="0" tIns="0" rIns="0" bIns="0" anchor="t">
            <a:spAutoFit/>
          </a:bodyPr>
          <a:lstStyle/>
          <a:p>
            <a:pPr algn="ctr"/>
            <a:endParaRPr/>
          </a:p>
        </p:txBody>
      </p:sp>
      <p:pic>
        <p:nvPicPr>
          <p:cNvPr id="26" name="Picture 25" descr="tmpe_2ifuy2.png"/>
          <p:cNvPicPr>
            <a:picLocks noChangeAspect="1"/>
          </p:cNvPicPr>
          <p:nvPr/>
        </p:nvPicPr>
        <p:blipFill>
          <a:blip r:embed="rId5"/>
          <a:stretch>
            <a:fillRect/>
          </a:stretch>
        </p:blipFill>
        <p:spPr>
          <a:xfrm>
            <a:off x="6524625" y="1508670"/>
            <a:ext cx="304800" cy="304800"/>
          </a:xfrm>
          <a:prstGeom prst="rect">
            <a:avLst/>
          </a:prstGeom>
        </p:spPr>
      </p:pic>
      <p:sp>
        <p:nvSpPr>
          <p:cNvPr id="27" name="TextBox 26"/>
          <p:cNvSpPr txBox="1"/>
          <p:nvPr/>
        </p:nvSpPr>
        <p:spPr>
          <a:xfrm>
            <a:off x="4591050" y="1927770"/>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Multi-Source Aggregation</a:t>
            </a:r>
          </a:p>
          <a:p>
            <a:pPr algn="ctr">
              <a:spcAft>
                <a:spcPts val="1200"/>
              </a:spcAft>
            </a:pPr>
            <a:r>
              <a:rPr sz="1400" b="0" i="0">
                <a:solidFill>
                  <a:srgbClr val="FFFFFF"/>
                </a:solidFill>
                <a:latin typeface="Space Grotesk"/>
              </a:rPr>
              <a:t>Research papers are aggregated from diverse, open-access scientific literature, ensuring a broad and inclusive knowledge base.</a:t>
            </a:r>
          </a:p>
        </p:txBody>
      </p:sp>
      <p:sp>
        <p:nvSpPr>
          <p:cNvPr id="28" name="Rectangle 27"/>
          <p:cNvSpPr/>
          <p:nvPr/>
        </p:nvSpPr>
        <p:spPr>
          <a:xfrm>
            <a:off x="22860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9" name="Rectangle 28"/>
          <p:cNvSpPr/>
          <p:nvPr/>
        </p:nvSpPr>
        <p:spPr>
          <a:xfrm>
            <a:off x="22860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Rectangle 29"/>
          <p:cNvSpPr/>
          <p:nvPr/>
        </p:nvSpPr>
        <p:spPr>
          <a:xfrm>
            <a:off x="22860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1" name="Rectangle 30"/>
          <p:cNvSpPr/>
          <p:nvPr/>
        </p:nvSpPr>
        <p:spPr>
          <a:xfrm>
            <a:off x="2162175" y="3378398"/>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2" name="TextBox 31"/>
          <p:cNvSpPr txBox="1"/>
          <p:nvPr/>
        </p:nvSpPr>
        <p:spPr>
          <a:xfrm>
            <a:off x="2162175" y="3378398"/>
            <a:ext cx="304800" cy="304800"/>
          </a:xfrm>
          <a:prstGeom prst="rect">
            <a:avLst/>
          </a:prstGeom>
          <a:noFill/>
          <a:ln>
            <a:noFill/>
          </a:ln>
        </p:spPr>
        <p:txBody>
          <a:bodyPr wrap="square" lIns="0" tIns="0" rIns="0" bIns="0" anchor="t">
            <a:spAutoFit/>
          </a:bodyPr>
          <a:lstStyle/>
          <a:p>
            <a:pPr algn="ctr"/>
            <a:endParaRPr/>
          </a:p>
        </p:txBody>
      </p:sp>
      <p:pic>
        <p:nvPicPr>
          <p:cNvPr id="33" name="Picture 32" descr="tmpdkwm7suo.png"/>
          <p:cNvPicPr>
            <a:picLocks noChangeAspect="1"/>
          </p:cNvPicPr>
          <p:nvPr/>
        </p:nvPicPr>
        <p:blipFill>
          <a:blip r:embed="rId6"/>
          <a:stretch>
            <a:fillRect/>
          </a:stretch>
        </p:blipFill>
        <p:spPr>
          <a:xfrm>
            <a:off x="2162175" y="3378398"/>
            <a:ext cx="304800" cy="304800"/>
          </a:xfrm>
          <a:prstGeom prst="rect">
            <a:avLst/>
          </a:prstGeom>
        </p:spPr>
      </p:pic>
      <p:sp>
        <p:nvSpPr>
          <p:cNvPr id="34" name="TextBox 33"/>
          <p:cNvSpPr txBox="1"/>
          <p:nvPr/>
        </p:nvSpPr>
        <p:spPr>
          <a:xfrm>
            <a:off x="228600" y="3797498"/>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Efficient Embedding Techniques</a:t>
            </a:r>
          </a:p>
          <a:p>
            <a:pPr algn="ctr">
              <a:spcAft>
                <a:spcPts val="1200"/>
              </a:spcAft>
            </a:pPr>
            <a:r>
              <a:rPr sz="1400" b="0" i="0">
                <a:solidFill>
                  <a:srgbClr val="FFFFFF"/>
                </a:solidFill>
                <a:latin typeface="Space Grotesk"/>
              </a:rPr>
              <a:t>Documents are embedded using MiniLM, generating 384-dimensional vectors that facilitate effective similarity-based retrieval.</a:t>
            </a:r>
          </a:p>
        </p:txBody>
      </p:sp>
      <p:sp>
        <p:nvSpPr>
          <p:cNvPr id="35" name="Rectangle 34"/>
          <p:cNvSpPr/>
          <p:nvPr/>
        </p:nvSpPr>
        <p:spPr>
          <a:xfrm>
            <a:off x="459105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6" name="Rectangle 35"/>
          <p:cNvSpPr/>
          <p:nvPr/>
        </p:nvSpPr>
        <p:spPr>
          <a:xfrm>
            <a:off x="459105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7" name="Rectangle 36"/>
          <p:cNvSpPr/>
          <p:nvPr/>
        </p:nvSpPr>
        <p:spPr>
          <a:xfrm>
            <a:off x="4591050" y="3378398"/>
            <a:ext cx="4171950" cy="1474886"/>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8" name="Rectangle 37"/>
          <p:cNvSpPr/>
          <p:nvPr/>
        </p:nvSpPr>
        <p:spPr>
          <a:xfrm>
            <a:off x="6524625" y="3378398"/>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9" name="TextBox 38"/>
          <p:cNvSpPr txBox="1"/>
          <p:nvPr/>
        </p:nvSpPr>
        <p:spPr>
          <a:xfrm>
            <a:off x="6524625" y="3378398"/>
            <a:ext cx="304800" cy="304800"/>
          </a:xfrm>
          <a:prstGeom prst="rect">
            <a:avLst/>
          </a:prstGeom>
          <a:noFill/>
          <a:ln>
            <a:noFill/>
          </a:ln>
        </p:spPr>
        <p:txBody>
          <a:bodyPr wrap="square" lIns="0" tIns="0" rIns="0" bIns="0" anchor="t">
            <a:spAutoFit/>
          </a:bodyPr>
          <a:lstStyle/>
          <a:p>
            <a:pPr algn="ctr"/>
            <a:endParaRPr/>
          </a:p>
        </p:txBody>
      </p:sp>
      <p:pic>
        <p:nvPicPr>
          <p:cNvPr id="40" name="Picture 39" descr="tmpggt95zq3.png"/>
          <p:cNvPicPr>
            <a:picLocks noChangeAspect="1"/>
          </p:cNvPicPr>
          <p:nvPr/>
        </p:nvPicPr>
        <p:blipFill>
          <a:blip r:embed="rId7"/>
          <a:stretch>
            <a:fillRect/>
          </a:stretch>
        </p:blipFill>
        <p:spPr>
          <a:xfrm>
            <a:off x="6524625" y="3378398"/>
            <a:ext cx="304800" cy="304800"/>
          </a:xfrm>
          <a:prstGeom prst="rect">
            <a:avLst/>
          </a:prstGeom>
        </p:spPr>
      </p:pic>
      <p:sp>
        <p:nvSpPr>
          <p:cNvPr id="41" name="TextBox 40"/>
          <p:cNvSpPr txBox="1"/>
          <p:nvPr/>
        </p:nvSpPr>
        <p:spPr>
          <a:xfrm>
            <a:off x="4591050" y="3797498"/>
            <a:ext cx="4171950" cy="266700"/>
          </a:xfrm>
          <a:prstGeom prst="rect">
            <a:avLst/>
          </a:prstGeom>
          <a:noFill/>
          <a:ln>
            <a:noFill/>
          </a:ln>
        </p:spPr>
        <p:txBody>
          <a:bodyPr wrap="square" lIns="0" tIns="0" rIns="0" bIns="0" anchor="t">
            <a:spAutoFit/>
          </a:bodyPr>
          <a:lstStyle/>
          <a:p>
            <a:pPr algn="ctr"/>
            <a:r>
              <a:rPr sz="1300" b="0" i="0">
                <a:solidFill>
                  <a:srgbClr val="FFFFFF"/>
                </a:solidFill>
                <a:latin typeface="Space Grotesk"/>
              </a:rPr>
              <a:t>FAISS Indexing</a:t>
            </a:r>
          </a:p>
          <a:p>
            <a:pPr algn="ctr">
              <a:spcAft>
                <a:spcPts val="1200"/>
              </a:spcAft>
            </a:pPr>
            <a:r>
              <a:rPr sz="1400" b="0" i="0">
                <a:solidFill>
                  <a:srgbClr val="FFFFFF"/>
                </a:solidFill>
                <a:latin typeface="Space Grotesk"/>
              </a:rPr>
              <a:t>Indexed with FAISS, the system enables efficient retrieval through cosine similarity, optimizing the search process for relevant documents.</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2595</Words>
  <Application>Microsoft Office PowerPoint</Application>
  <PresentationFormat>On-screen Show (16:9)</PresentationFormat>
  <Paragraphs>142</Paragraphs>
  <Slides>17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Montserrat</vt:lpstr>
      <vt:lpstr>Arial</vt:lpstr>
      <vt:lpstr>Roboto</vt:lpstr>
      <vt:lpstr>Space Grotesk</vt:lpstr>
      <vt:lpstr>Cormorant Garamond</vt:lpstr>
      <vt:lpstr>Nunito</vt:lpstr>
      <vt:lpstr>Inter</vt:lpstr>
      <vt:lpstr>Open Sans</vt:lpstr>
      <vt:lpstr>Proxima Nova</vt:lpstr>
      <vt:lpstr>Poppins</vt:lpstr>
      <vt:lpstr>Lato</vt:lpstr>
      <vt:lpstr>Spearmint</vt:lpstr>
      <vt:lpstr> </vt:lpstr>
      <vt:lpstr>Agenda</vt:lpstr>
      <vt:lpstr>MedRAG: A Hybrid Retrieval-Augmented Generation System for AI + Healthcare Research</vt:lpstr>
      <vt:lpstr>Problem Statement: Why MedRAG? Addressing LLM Limitations in Healthcare AI</vt:lpstr>
      <vt:lpstr>Understanding Retrieval-Augmented Generation (RAG): The Core Idea</vt:lpstr>
      <vt:lpstr>Limitations of Naive RAG: Insufficiency for Healthcare Research</vt:lpstr>
      <vt:lpstr>MedRAG: A Hybrid Retrieval-Augmented Generation Approach</vt:lpstr>
      <vt:lpstr>MedRAG Architecture: Detailed Pipeline Overview</vt:lpstr>
      <vt:lpstr>Knowledge Base Construction: Dataset and Indexing</vt:lpstr>
      <vt:lpstr>Evaluation Setup: Experimental Design and Scoring</vt:lpstr>
      <vt:lpstr>Baseline RAG Results: Performance Without Enhancement Stage</vt:lpstr>
      <vt:lpstr>Full MedRAG Results: Performance With Hybrid Enhancement</vt:lpstr>
      <vt:lpstr>Quality vs. Latency Trade-Off: Performance Comparison</vt:lpstr>
      <vt:lpstr>Ethical &amp; Safety Measures: The Medical Validator Agent</vt:lpstr>
      <vt:lpstr>Limitations: Acknowledging Current Constraints</vt:lpstr>
      <vt:lpstr>Future Work: Enhancing MedRAG Capabilities</vt:lpstr>
      <vt:lpstr>Conclusion: MedRAG's Impact on AI + Healthcare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Sagar</dc:creator>
  <cp:lastModifiedBy>Sagar Yuvakumar</cp:lastModifiedBy>
  <cp:revision>9</cp:revision>
  <dcterms:modified xsi:type="dcterms:W3CDTF">2026-01-02T05:21:42Z</dcterms:modified>
</cp:coreProperties>
</file>